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181" r:id="rId1"/>
  </p:sldMasterIdLst>
  <p:notesMasterIdLst>
    <p:notesMasterId r:id="rId67"/>
  </p:notesMasterIdLst>
  <p:handoutMasterIdLst>
    <p:handoutMasterId r:id="rId68"/>
  </p:handoutMasterIdLst>
  <p:sldIdLst>
    <p:sldId id="256" r:id="rId2"/>
    <p:sldId id="398" r:id="rId3"/>
    <p:sldId id="329" r:id="rId4"/>
    <p:sldId id="337" r:id="rId5"/>
    <p:sldId id="402" r:id="rId6"/>
    <p:sldId id="356" r:id="rId7"/>
    <p:sldId id="505" r:id="rId8"/>
    <p:sldId id="506" r:id="rId9"/>
    <p:sldId id="364" r:id="rId10"/>
    <p:sldId id="351" r:id="rId11"/>
    <p:sldId id="352" r:id="rId12"/>
    <p:sldId id="503" r:id="rId13"/>
    <p:sldId id="504" r:id="rId14"/>
    <p:sldId id="361" r:id="rId15"/>
    <p:sldId id="371" r:id="rId16"/>
    <p:sldId id="502" r:id="rId17"/>
    <p:sldId id="406" r:id="rId18"/>
    <p:sldId id="362" r:id="rId19"/>
    <p:sldId id="363" r:id="rId20"/>
    <p:sldId id="372" r:id="rId21"/>
    <p:sldId id="366" r:id="rId22"/>
    <p:sldId id="367" r:id="rId23"/>
    <p:sldId id="368" r:id="rId24"/>
    <p:sldId id="501" r:id="rId25"/>
    <p:sldId id="365" r:id="rId26"/>
    <p:sldId id="349" r:id="rId27"/>
    <p:sldId id="508" r:id="rId28"/>
    <p:sldId id="509" r:id="rId29"/>
    <p:sldId id="510" r:id="rId30"/>
    <p:sldId id="511" r:id="rId31"/>
    <p:sldId id="512" r:id="rId32"/>
    <p:sldId id="513" r:id="rId33"/>
    <p:sldId id="514" r:id="rId34"/>
    <p:sldId id="515" r:id="rId35"/>
    <p:sldId id="516" r:id="rId36"/>
    <p:sldId id="517" r:id="rId37"/>
    <p:sldId id="518" r:id="rId38"/>
    <p:sldId id="519" r:id="rId39"/>
    <p:sldId id="520" r:id="rId40"/>
    <p:sldId id="521" r:id="rId41"/>
    <p:sldId id="522" r:id="rId42"/>
    <p:sldId id="523" r:id="rId43"/>
    <p:sldId id="544" r:id="rId44"/>
    <p:sldId id="545" r:id="rId45"/>
    <p:sldId id="524" r:id="rId46"/>
    <p:sldId id="546" r:id="rId47"/>
    <p:sldId id="539" r:id="rId48"/>
    <p:sldId id="547" r:id="rId49"/>
    <p:sldId id="525" r:id="rId50"/>
    <p:sldId id="548" r:id="rId51"/>
    <p:sldId id="549" r:id="rId52"/>
    <p:sldId id="527" r:id="rId53"/>
    <p:sldId id="550" r:id="rId54"/>
    <p:sldId id="551" r:id="rId55"/>
    <p:sldId id="552" r:id="rId56"/>
    <p:sldId id="529" r:id="rId57"/>
    <p:sldId id="530" r:id="rId58"/>
    <p:sldId id="531" r:id="rId59"/>
    <p:sldId id="533" r:id="rId60"/>
    <p:sldId id="553" r:id="rId61"/>
    <p:sldId id="543" r:id="rId62"/>
    <p:sldId id="532" r:id="rId63"/>
    <p:sldId id="535" r:id="rId64"/>
    <p:sldId id="536" r:id="rId65"/>
    <p:sldId id="537" r:id="rId66"/>
  </p:sldIdLst>
  <p:sldSz cx="9144000" cy="6858000" type="screen4x3"/>
  <p:notesSz cx="7023100" cy="9309100"/>
  <p:defaultTextStyle>
    <a:defPPr>
      <a:defRPr lang="en-US"/>
    </a:defPPr>
    <a:lvl1pPr algn="l" rtl="0" fontAlgn="base">
      <a:spcBef>
        <a:spcPct val="0"/>
      </a:spcBef>
      <a:spcAft>
        <a:spcPct val="0"/>
      </a:spcAft>
      <a:defRPr sz="2000" i="1" kern="1200">
        <a:solidFill>
          <a:schemeClr val="tx1"/>
        </a:solidFill>
        <a:latin typeface="Arial" charset="0"/>
        <a:ea typeface="+mn-ea"/>
        <a:cs typeface="+mn-cs"/>
      </a:defRPr>
    </a:lvl1pPr>
    <a:lvl2pPr marL="457200" algn="l" rtl="0" fontAlgn="base">
      <a:spcBef>
        <a:spcPct val="0"/>
      </a:spcBef>
      <a:spcAft>
        <a:spcPct val="0"/>
      </a:spcAft>
      <a:defRPr sz="2000" i="1" kern="1200">
        <a:solidFill>
          <a:schemeClr val="tx1"/>
        </a:solidFill>
        <a:latin typeface="Arial" charset="0"/>
        <a:ea typeface="+mn-ea"/>
        <a:cs typeface="+mn-cs"/>
      </a:defRPr>
    </a:lvl2pPr>
    <a:lvl3pPr marL="914400" algn="l" rtl="0" fontAlgn="base">
      <a:spcBef>
        <a:spcPct val="0"/>
      </a:spcBef>
      <a:spcAft>
        <a:spcPct val="0"/>
      </a:spcAft>
      <a:defRPr sz="2000" i="1" kern="1200">
        <a:solidFill>
          <a:schemeClr val="tx1"/>
        </a:solidFill>
        <a:latin typeface="Arial" charset="0"/>
        <a:ea typeface="+mn-ea"/>
        <a:cs typeface="+mn-cs"/>
      </a:defRPr>
    </a:lvl3pPr>
    <a:lvl4pPr marL="1371600" algn="l" rtl="0" fontAlgn="base">
      <a:spcBef>
        <a:spcPct val="0"/>
      </a:spcBef>
      <a:spcAft>
        <a:spcPct val="0"/>
      </a:spcAft>
      <a:defRPr sz="2000" i="1" kern="1200">
        <a:solidFill>
          <a:schemeClr val="tx1"/>
        </a:solidFill>
        <a:latin typeface="Arial" charset="0"/>
        <a:ea typeface="+mn-ea"/>
        <a:cs typeface="+mn-cs"/>
      </a:defRPr>
    </a:lvl4pPr>
    <a:lvl5pPr marL="1828800" algn="l" rtl="0" fontAlgn="base">
      <a:spcBef>
        <a:spcPct val="0"/>
      </a:spcBef>
      <a:spcAft>
        <a:spcPct val="0"/>
      </a:spcAft>
      <a:defRPr sz="2000" i="1" kern="1200">
        <a:solidFill>
          <a:schemeClr val="tx1"/>
        </a:solidFill>
        <a:latin typeface="Arial" charset="0"/>
        <a:ea typeface="+mn-ea"/>
        <a:cs typeface="+mn-cs"/>
      </a:defRPr>
    </a:lvl5pPr>
    <a:lvl6pPr marL="2286000" algn="l" defTabSz="914400" rtl="0" eaLnBrk="1" latinLnBrk="0" hangingPunct="1">
      <a:defRPr sz="2000" i="1" kern="1200">
        <a:solidFill>
          <a:schemeClr val="tx1"/>
        </a:solidFill>
        <a:latin typeface="Arial" charset="0"/>
        <a:ea typeface="+mn-ea"/>
        <a:cs typeface="+mn-cs"/>
      </a:defRPr>
    </a:lvl6pPr>
    <a:lvl7pPr marL="2743200" algn="l" defTabSz="914400" rtl="0" eaLnBrk="1" latinLnBrk="0" hangingPunct="1">
      <a:defRPr sz="2000" i="1" kern="1200">
        <a:solidFill>
          <a:schemeClr val="tx1"/>
        </a:solidFill>
        <a:latin typeface="Arial" charset="0"/>
        <a:ea typeface="+mn-ea"/>
        <a:cs typeface="+mn-cs"/>
      </a:defRPr>
    </a:lvl7pPr>
    <a:lvl8pPr marL="3200400" algn="l" defTabSz="914400" rtl="0" eaLnBrk="1" latinLnBrk="0" hangingPunct="1">
      <a:defRPr sz="2000" i="1" kern="1200">
        <a:solidFill>
          <a:schemeClr val="tx1"/>
        </a:solidFill>
        <a:latin typeface="Arial" charset="0"/>
        <a:ea typeface="+mn-ea"/>
        <a:cs typeface="+mn-cs"/>
      </a:defRPr>
    </a:lvl8pPr>
    <a:lvl9pPr marL="3657600" algn="l" defTabSz="914400" rtl="0" eaLnBrk="1" latinLnBrk="0" hangingPunct="1">
      <a:defRPr sz="2000" i="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3"/>
    <a:srgbClr val="FFFF99"/>
    <a:srgbClr val="99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70" autoAdjust="0"/>
    <p:restoredTop sz="99871" autoAdjust="0"/>
  </p:normalViewPr>
  <p:slideViewPr>
    <p:cSldViewPr>
      <p:cViewPr varScale="1">
        <p:scale>
          <a:sx n="74" d="100"/>
          <a:sy n="74" d="100"/>
        </p:scale>
        <p:origin x="78"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4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"Real"</c:v>
                </c:pt>
              </c:strCache>
            </c:strRef>
          </c:tx>
          <c:spPr>
            <a:solidFill>
              <a:schemeClr val="tx1"/>
            </a:solidFill>
            <a:ln>
              <a:noFill/>
            </a:ln>
            <a:effectLst/>
          </c:spPr>
          <c:invertIfNegative val="0"/>
          <c:cat>
            <c:strRef>
              <c:f>Sheet1!$A$2:$A$11</c:f>
              <c:strCache>
                <c:ptCount val="10"/>
                <c:pt idx="0">
                  <c:v>Sept</c:v>
                </c:pt>
                <c:pt idx="1">
                  <c:v>Oct</c:v>
                </c:pt>
                <c:pt idx="2">
                  <c:v>Nov</c:v>
                </c:pt>
                <c:pt idx="3">
                  <c:v>Dec</c:v>
                </c:pt>
                <c:pt idx="4">
                  <c:v>Jan</c:v>
                </c:pt>
                <c:pt idx="5">
                  <c:v>Feb</c:v>
                </c:pt>
                <c:pt idx="6">
                  <c:v>March</c:v>
                </c:pt>
                <c:pt idx="7">
                  <c:v>April</c:v>
                </c:pt>
                <c:pt idx="8">
                  <c:v>May</c:v>
                </c:pt>
                <c:pt idx="9">
                  <c:v>June</c:v>
                </c:pt>
              </c:strCache>
            </c:strRef>
          </c:cat>
          <c:val>
            <c:numRef>
              <c:f>Sheet1!$B$2:$B$11</c:f>
              <c:numCache>
                <c:formatCode>General</c:formatCode>
                <c:ptCount val="10"/>
                <c:pt idx="0">
                  <c:v>0</c:v>
                </c:pt>
                <c:pt idx="1">
                  <c:v>10</c:v>
                </c:pt>
                <c:pt idx="2">
                  <c:v>4</c:v>
                </c:pt>
                <c:pt idx="3">
                  <c:v>1</c:v>
                </c:pt>
                <c:pt idx="4">
                  <c:v>11</c:v>
                </c:pt>
                <c:pt idx="5">
                  <c:v>17</c:v>
                </c:pt>
                <c:pt idx="6">
                  <c:v>19</c:v>
                </c:pt>
                <c:pt idx="7">
                  <c:v>39</c:v>
                </c:pt>
                <c:pt idx="8">
                  <c:v>30</c:v>
                </c:pt>
                <c:pt idx="9">
                  <c:v>18</c:v>
                </c:pt>
              </c:numCache>
            </c:numRef>
          </c:val>
          <c:extLst>
            <c:ext xmlns:c16="http://schemas.microsoft.com/office/drawing/2014/chart" uri="{C3380CC4-5D6E-409C-BE32-E72D297353CC}">
              <c16:uniqueId val="{00000000-9A6D-46CF-9EB3-1267FF45C4F9}"/>
            </c:ext>
          </c:extLst>
        </c:ser>
        <c:dLbls>
          <c:showLegendKey val="0"/>
          <c:showVal val="0"/>
          <c:showCatName val="0"/>
          <c:showSerName val="0"/>
          <c:showPercent val="0"/>
          <c:showBubbleSize val="0"/>
        </c:dLbls>
        <c:gapWidth val="219"/>
        <c:overlap val="100"/>
        <c:axId val="7058096"/>
        <c:axId val="92385576"/>
      </c:barChart>
      <c:catAx>
        <c:axId val="7058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92385576"/>
        <c:crosses val="autoZero"/>
        <c:auto val="1"/>
        <c:lblAlgn val="ctr"/>
        <c:lblOffset val="100"/>
        <c:noMultiLvlLbl val="0"/>
      </c:catAx>
      <c:valAx>
        <c:axId val="92385576"/>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7058096"/>
        <c:crosses val="autoZero"/>
        <c:crossBetween val="between"/>
      </c:valAx>
      <c:spPr>
        <a:noFill/>
        <a:ln>
          <a:solidFill>
            <a:schemeClr val="accent1"/>
          </a:solid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3043343" cy="466092"/>
          </a:xfrm>
          <a:prstGeom prst="rect">
            <a:avLst/>
          </a:prstGeom>
          <a:noFill/>
          <a:ln w="9525">
            <a:noFill/>
            <a:miter lim="800000"/>
            <a:headEnd/>
            <a:tailEnd/>
          </a:ln>
          <a:effectLst/>
        </p:spPr>
        <p:txBody>
          <a:bodyPr vert="horz" wrap="square" lIns="92482" tIns="46241" rIns="92482" bIns="46241" numCol="1" anchor="t" anchorCtr="0" compatLnSpc="1">
            <a:prstTxWarp prst="textNoShape">
              <a:avLst/>
            </a:prstTxWarp>
          </a:bodyPr>
          <a:lstStyle>
            <a:lvl1pPr algn="l" eaLnBrk="0" hangingPunct="0">
              <a:spcBef>
                <a:spcPct val="0"/>
              </a:spcBef>
              <a:defRPr sz="1200" i="0">
                <a:latin typeface="Times New Roman" pitchFamily="18" charset="0"/>
              </a:defRPr>
            </a:lvl1pPr>
          </a:lstStyle>
          <a:p>
            <a:pPr>
              <a:defRPr/>
            </a:pPr>
            <a:endParaRPr lang="en-US"/>
          </a:p>
        </p:txBody>
      </p:sp>
      <p:sp>
        <p:nvSpPr>
          <p:cNvPr id="99331" name="Rectangle 3"/>
          <p:cNvSpPr>
            <a:spLocks noGrp="1" noChangeArrowheads="1"/>
          </p:cNvSpPr>
          <p:nvPr>
            <p:ph type="dt" sz="quarter" idx="1"/>
          </p:nvPr>
        </p:nvSpPr>
        <p:spPr bwMode="auto">
          <a:xfrm>
            <a:off x="3979757" y="0"/>
            <a:ext cx="3043343" cy="466092"/>
          </a:xfrm>
          <a:prstGeom prst="rect">
            <a:avLst/>
          </a:prstGeom>
          <a:noFill/>
          <a:ln w="9525">
            <a:noFill/>
            <a:miter lim="800000"/>
            <a:headEnd/>
            <a:tailEnd/>
          </a:ln>
          <a:effectLst/>
        </p:spPr>
        <p:txBody>
          <a:bodyPr vert="horz" wrap="square" lIns="92482" tIns="46241" rIns="92482" bIns="46241" numCol="1" anchor="t" anchorCtr="0" compatLnSpc="1">
            <a:prstTxWarp prst="textNoShape">
              <a:avLst/>
            </a:prstTxWarp>
          </a:bodyPr>
          <a:lstStyle>
            <a:lvl1pPr algn="r" eaLnBrk="0" hangingPunct="0">
              <a:spcBef>
                <a:spcPct val="0"/>
              </a:spcBef>
              <a:defRPr sz="1200" i="0">
                <a:latin typeface="Times New Roman" pitchFamily="18" charset="0"/>
              </a:defRPr>
            </a:lvl1pPr>
          </a:lstStyle>
          <a:p>
            <a:pPr>
              <a:defRPr/>
            </a:pPr>
            <a:endParaRPr lang="en-US"/>
          </a:p>
        </p:txBody>
      </p:sp>
      <p:sp>
        <p:nvSpPr>
          <p:cNvPr id="99332" name="Rectangle 4"/>
          <p:cNvSpPr>
            <a:spLocks noGrp="1" noChangeArrowheads="1"/>
          </p:cNvSpPr>
          <p:nvPr>
            <p:ph type="ftr" sz="quarter" idx="2"/>
          </p:nvPr>
        </p:nvSpPr>
        <p:spPr bwMode="auto">
          <a:xfrm>
            <a:off x="0" y="8843010"/>
            <a:ext cx="3043343" cy="466091"/>
          </a:xfrm>
          <a:prstGeom prst="rect">
            <a:avLst/>
          </a:prstGeom>
          <a:noFill/>
          <a:ln w="9525">
            <a:noFill/>
            <a:miter lim="800000"/>
            <a:headEnd/>
            <a:tailEnd/>
          </a:ln>
          <a:effectLst/>
        </p:spPr>
        <p:txBody>
          <a:bodyPr vert="horz" wrap="square" lIns="92482" tIns="46241" rIns="92482" bIns="46241" numCol="1" anchor="b" anchorCtr="0" compatLnSpc="1">
            <a:prstTxWarp prst="textNoShape">
              <a:avLst/>
            </a:prstTxWarp>
          </a:bodyPr>
          <a:lstStyle>
            <a:lvl1pPr algn="l" eaLnBrk="0" hangingPunct="0">
              <a:spcBef>
                <a:spcPct val="0"/>
              </a:spcBef>
              <a:defRPr sz="1200" i="0">
                <a:latin typeface="Times New Roman" pitchFamily="18" charset="0"/>
              </a:defRPr>
            </a:lvl1pPr>
          </a:lstStyle>
          <a:p>
            <a:pPr>
              <a:defRPr/>
            </a:pPr>
            <a:r>
              <a:rPr lang="en-US" dirty="0"/>
              <a:t>June 21, 2018</a:t>
            </a:r>
          </a:p>
        </p:txBody>
      </p:sp>
      <p:sp>
        <p:nvSpPr>
          <p:cNvPr id="99333" name="Rectangle 5"/>
          <p:cNvSpPr>
            <a:spLocks noGrp="1" noChangeArrowheads="1"/>
          </p:cNvSpPr>
          <p:nvPr>
            <p:ph type="sldNum" sz="quarter" idx="3"/>
          </p:nvPr>
        </p:nvSpPr>
        <p:spPr bwMode="auto">
          <a:xfrm>
            <a:off x="3979757" y="8843010"/>
            <a:ext cx="3043343" cy="466091"/>
          </a:xfrm>
          <a:prstGeom prst="rect">
            <a:avLst/>
          </a:prstGeom>
          <a:noFill/>
          <a:ln w="9525">
            <a:noFill/>
            <a:miter lim="800000"/>
            <a:headEnd/>
            <a:tailEnd/>
          </a:ln>
          <a:effectLst/>
        </p:spPr>
        <p:txBody>
          <a:bodyPr vert="horz" wrap="square" lIns="92482" tIns="46241" rIns="92482" bIns="46241" numCol="1" anchor="b" anchorCtr="0" compatLnSpc="1">
            <a:prstTxWarp prst="textNoShape">
              <a:avLst/>
            </a:prstTxWarp>
          </a:bodyPr>
          <a:lstStyle>
            <a:lvl1pPr algn="r" eaLnBrk="0" hangingPunct="0">
              <a:spcBef>
                <a:spcPct val="0"/>
              </a:spcBef>
              <a:defRPr sz="1200" i="0">
                <a:latin typeface="Times New Roman" pitchFamily="18" charset="0"/>
              </a:defRPr>
            </a:lvl1pPr>
          </a:lstStyle>
          <a:p>
            <a:pPr>
              <a:defRPr/>
            </a:pPr>
            <a:fld id="{00569758-E246-4E06-ABEA-9D738CC66510}" type="slidenum">
              <a:rPr lang="en-US"/>
              <a:pPr>
                <a:defRPr/>
              </a:pPr>
              <a:t>‹#›</a:t>
            </a:fld>
            <a:endParaRPr lang="en-US"/>
          </a:p>
        </p:txBody>
      </p:sp>
    </p:spTree>
    <p:extLst>
      <p:ext uri="{BB962C8B-B14F-4D97-AF65-F5344CB8AC3E}">
        <p14:creationId xmlns:p14="http://schemas.microsoft.com/office/powerpoint/2010/main" val="604244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2"/>
          <p:cNvSpPr>
            <a:spLocks noGrp="1" noChangeArrowheads="1"/>
          </p:cNvSpPr>
          <p:nvPr>
            <p:ph type="hdr" sz="quarter"/>
          </p:nvPr>
        </p:nvSpPr>
        <p:spPr bwMode="auto">
          <a:xfrm>
            <a:off x="0" y="0"/>
            <a:ext cx="3043343" cy="466092"/>
          </a:xfrm>
          <a:prstGeom prst="rect">
            <a:avLst/>
          </a:prstGeom>
          <a:noFill/>
          <a:ln w="9525">
            <a:noFill/>
            <a:miter lim="800000"/>
            <a:headEnd/>
            <a:tailEnd/>
          </a:ln>
          <a:effectLst/>
        </p:spPr>
        <p:txBody>
          <a:bodyPr vert="horz" wrap="square" lIns="92482" tIns="46241" rIns="92482" bIns="46241" numCol="1" anchor="t" anchorCtr="0" compatLnSpc="1">
            <a:prstTxWarp prst="textNoShape">
              <a:avLst/>
            </a:prstTxWarp>
          </a:bodyPr>
          <a:lstStyle>
            <a:lvl1pPr algn="l" eaLnBrk="0" hangingPunct="0">
              <a:spcBef>
                <a:spcPct val="0"/>
              </a:spcBef>
              <a:defRPr sz="1200" i="0">
                <a:latin typeface="Times New Roman" pitchFamily="18" charset="0"/>
              </a:defRPr>
            </a:lvl1pPr>
          </a:lstStyle>
          <a:p>
            <a:pPr>
              <a:defRPr/>
            </a:pPr>
            <a:endParaRPr lang="en-US"/>
          </a:p>
        </p:txBody>
      </p:sp>
      <p:sp>
        <p:nvSpPr>
          <p:cNvPr id="287747" name="Rectangle 3"/>
          <p:cNvSpPr>
            <a:spLocks noGrp="1" noChangeArrowheads="1"/>
          </p:cNvSpPr>
          <p:nvPr>
            <p:ph type="dt" idx="1"/>
          </p:nvPr>
        </p:nvSpPr>
        <p:spPr bwMode="auto">
          <a:xfrm>
            <a:off x="3978132" y="0"/>
            <a:ext cx="3043343" cy="466092"/>
          </a:xfrm>
          <a:prstGeom prst="rect">
            <a:avLst/>
          </a:prstGeom>
          <a:noFill/>
          <a:ln w="9525">
            <a:noFill/>
            <a:miter lim="800000"/>
            <a:headEnd/>
            <a:tailEnd/>
          </a:ln>
          <a:effectLst/>
        </p:spPr>
        <p:txBody>
          <a:bodyPr vert="horz" wrap="square" lIns="92482" tIns="46241" rIns="92482" bIns="46241" numCol="1" anchor="t" anchorCtr="0" compatLnSpc="1">
            <a:prstTxWarp prst="textNoShape">
              <a:avLst/>
            </a:prstTxWarp>
          </a:bodyPr>
          <a:lstStyle>
            <a:lvl1pPr algn="r" eaLnBrk="0" hangingPunct="0">
              <a:spcBef>
                <a:spcPct val="0"/>
              </a:spcBef>
              <a:defRPr sz="1200" i="0">
                <a:latin typeface="Times New Roman" pitchFamily="18"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287749" name="Rectangle 5"/>
          <p:cNvSpPr>
            <a:spLocks noGrp="1" noChangeArrowheads="1"/>
          </p:cNvSpPr>
          <p:nvPr>
            <p:ph type="body" sz="quarter" idx="3"/>
          </p:nvPr>
        </p:nvSpPr>
        <p:spPr bwMode="auto">
          <a:xfrm>
            <a:off x="702310" y="4422300"/>
            <a:ext cx="5618480" cy="4188459"/>
          </a:xfrm>
          <a:prstGeom prst="rect">
            <a:avLst/>
          </a:prstGeom>
          <a:noFill/>
          <a:ln w="9525">
            <a:noFill/>
            <a:miter lim="800000"/>
            <a:headEnd/>
            <a:tailEnd/>
          </a:ln>
          <a:effectLst/>
        </p:spPr>
        <p:txBody>
          <a:bodyPr vert="horz" wrap="square" lIns="92482" tIns="46241" rIns="92482" bIns="4624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7750" name="Rectangle 6"/>
          <p:cNvSpPr>
            <a:spLocks noGrp="1" noChangeArrowheads="1"/>
          </p:cNvSpPr>
          <p:nvPr>
            <p:ph type="ftr" sz="quarter" idx="4"/>
          </p:nvPr>
        </p:nvSpPr>
        <p:spPr bwMode="auto">
          <a:xfrm>
            <a:off x="0" y="8841418"/>
            <a:ext cx="3043343" cy="466092"/>
          </a:xfrm>
          <a:prstGeom prst="rect">
            <a:avLst/>
          </a:prstGeom>
          <a:noFill/>
          <a:ln w="9525">
            <a:noFill/>
            <a:miter lim="800000"/>
            <a:headEnd/>
            <a:tailEnd/>
          </a:ln>
          <a:effectLst/>
        </p:spPr>
        <p:txBody>
          <a:bodyPr vert="horz" wrap="square" lIns="92482" tIns="46241" rIns="92482" bIns="46241" numCol="1" anchor="b" anchorCtr="0" compatLnSpc="1">
            <a:prstTxWarp prst="textNoShape">
              <a:avLst/>
            </a:prstTxWarp>
          </a:bodyPr>
          <a:lstStyle>
            <a:lvl1pPr algn="l" eaLnBrk="0" hangingPunct="0">
              <a:spcBef>
                <a:spcPct val="0"/>
              </a:spcBef>
              <a:defRPr sz="1200" i="0">
                <a:latin typeface="Times New Roman" pitchFamily="18" charset="0"/>
              </a:defRPr>
            </a:lvl1pPr>
          </a:lstStyle>
          <a:p>
            <a:pPr>
              <a:defRPr/>
            </a:pPr>
            <a:r>
              <a:rPr lang="en-US" dirty="0"/>
              <a:t>June 21, 2018</a:t>
            </a:r>
          </a:p>
        </p:txBody>
      </p:sp>
      <p:sp>
        <p:nvSpPr>
          <p:cNvPr id="287751" name="Rectangle 7"/>
          <p:cNvSpPr>
            <a:spLocks noGrp="1" noChangeArrowheads="1"/>
          </p:cNvSpPr>
          <p:nvPr>
            <p:ph type="sldNum" sz="quarter" idx="5"/>
          </p:nvPr>
        </p:nvSpPr>
        <p:spPr bwMode="auto">
          <a:xfrm>
            <a:off x="3978132" y="8841418"/>
            <a:ext cx="3043343" cy="466092"/>
          </a:xfrm>
          <a:prstGeom prst="rect">
            <a:avLst/>
          </a:prstGeom>
          <a:noFill/>
          <a:ln w="9525">
            <a:noFill/>
            <a:miter lim="800000"/>
            <a:headEnd/>
            <a:tailEnd/>
          </a:ln>
          <a:effectLst/>
        </p:spPr>
        <p:txBody>
          <a:bodyPr vert="horz" wrap="square" lIns="92482" tIns="46241" rIns="92482" bIns="46241" numCol="1" anchor="b" anchorCtr="0" compatLnSpc="1">
            <a:prstTxWarp prst="textNoShape">
              <a:avLst/>
            </a:prstTxWarp>
          </a:bodyPr>
          <a:lstStyle>
            <a:lvl1pPr algn="r" eaLnBrk="0" hangingPunct="0">
              <a:spcBef>
                <a:spcPct val="0"/>
              </a:spcBef>
              <a:defRPr sz="1200" i="0">
                <a:latin typeface="Times New Roman" pitchFamily="18" charset="0"/>
              </a:defRPr>
            </a:lvl1pPr>
          </a:lstStyle>
          <a:p>
            <a:pPr>
              <a:defRPr/>
            </a:pPr>
            <a:fld id="{FADDB327-4735-4E6B-AD74-3C915732707A}" type="slidenum">
              <a:rPr lang="en-US"/>
              <a:pPr>
                <a:defRPr/>
              </a:pPr>
              <a:t>‹#›</a:t>
            </a:fld>
            <a:endParaRPr lang="en-US"/>
          </a:p>
        </p:txBody>
      </p:sp>
    </p:spTree>
    <p:extLst>
      <p:ext uri="{BB962C8B-B14F-4D97-AF65-F5344CB8AC3E}">
        <p14:creationId xmlns:p14="http://schemas.microsoft.com/office/powerpoint/2010/main" val="235784438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a:p>
          <a:p>
            <a:endParaRPr lang="en-US"/>
          </a:p>
        </p:txBody>
      </p:sp>
    </p:spTree>
    <p:extLst>
      <p:ext uri="{BB962C8B-B14F-4D97-AF65-F5344CB8AC3E}">
        <p14:creationId xmlns:p14="http://schemas.microsoft.com/office/powerpoint/2010/main" val="1577330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149497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064471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164560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Tree>
    <p:extLst>
      <p:ext uri="{BB962C8B-B14F-4D97-AF65-F5344CB8AC3E}">
        <p14:creationId xmlns:p14="http://schemas.microsoft.com/office/powerpoint/2010/main" val="33689175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9183045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1927126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527950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01472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628663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30215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a:p>
            <a:endParaRPr lang="en-US"/>
          </a:p>
        </p:txBody>
      </p:sp>
    </p:spTree>
    <p:extLst>
      <p:ext uri="{BB962C8B-B14F-4D97-AF65-F5344CB8AC3E}">
        <p14:creationId xmlns:p14="http://schemas.microsoft.com/office/powerpoint/2010/main" val="477133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9198665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147550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6871320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754992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852704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490075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2747035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814497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011837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18724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1841351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998771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77533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326885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8068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5452064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336812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390871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8329546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7153982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75099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9944875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932021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130825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2677919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21578077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47785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5892045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358455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360294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300919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12553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21792837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612760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9980046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33136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4114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43260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097168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782084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a:xfrm>
            <a:off x="381000" y="6541801"/>
            <a:ext cx="1066800" cy="316199"/>
          </a:xfrm>
          <a:prstGeom prst="rect">
            <a:avLst/>
          </a:prstGeom>
        </p:spPr>
        <p:txBody>
          <a:bodyPr/>
          <a:lstStyle>
            <a:lvl1pPr>
              <a:defRPr sz="1200" baseline="0">
                <a:solidFill>
                  <a:schemeClr val="tx2"/>
                </a:solidFill>
                <a:latin typeface="Calibri" panose="020F0502020204030204" pitchFamily="34" charset="0"/>
              </a:defRPr>
            </a:lvl1pPr>
          </a:lstStyle>
          <a:p>
            <a:r>
              <a:rPr lang="en-CA" dirty="0"/>
              <a:t>June 21, 2018</a:t>
            </a:r>
          </a:p>
        </p:txBody>
      </p:sp>
      <p:sp>
        <p:nvSpPr>
          <p:cNvPr id="10" name="Slide Number Placeholder 6"/>
          <p:cNvSpPr>
            <a:spLocks noGrp="1"/>
          </p:cNvSpPr>
          <p:nvPr>
            <p:ph type="sldNum" sz="quarter" idx="12"/>
          </p:nvPr>
        </p:nvSpPr>
        <p:spPr>
          <a:xfrm>
            <a:off x="8686800" y="6477000"/>
            <a:ext cx="457200" cy="304800"/>
          </a:xfrm>
          <a:prstGeom prst="rect">
            <a:avLst/>
          </a:prstGeom>
        </p:spPr>
        <p:txBody>
          <a:bodyPr/>
          <a:lstStyle>
            <a:lvl1pPr>
              <a:defRPr sz="1200" baseline="0">
                <a:solidFill>
                  <a:schemeClr val="bg1"/>
                </a:solidFill>
                <a:latin typeface="Calibri" panose="020F0502020204030204" pitchFamily="34" charset="0"/>
              </a:defRPr>
            </a:lvl1pPr>
          </a:lstStyle>
          <a:p>
            <a:r>
              <a:rPr lang="en-CA" dirty="0"/>
              <a:t>Page </a:t>
            </a:r>
            <a:fld id="{5A151EE5-3B9D-40F0-B49F-94D42666517E}" type="slidenum">
              <a:rPr lang="en-CA" smtClean="0"/>
              <a:pPr/>
              <a:t>‹#›</a:t>
            </a:fld>
            <a:endParaRPr lang="en-CA" dirty="0"/>
          </a:p>
        </p:txBody>
      </p:sp>
    </p:spTree>
    <p:extLst>
      <p:ext uri="{BB962C8B-B14F-4D97-AF65-F5344CB8AC3E}">
        <p14:creationId xmlns:p14="http://schemas.microsoft.com/office/powerpoint/2010/main" val="146541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37376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37376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fld id="{7025F9FD-8B2A-432A-91D6-87A1D8C5BC02}" type="datetime4">
              <a:rPr lang="en-US" altLang="en-US" smtClean="0"/>
              <a:t>June 19, 2018</a:t>
            </a:fld>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954C6878-4D66-49F0-B28D-F629E47277C3}" type="slidenum">
              <a:rPr lang="en-US" altLang="en-US"/>
              <a:pPr>
                <a:defRPr/>
              </a:pPr>
              <a:t>‹#›</a:t>
            </a:fld>
            <a:endParaRPr lang="en-US" altLang="en-US"/>
          </a:p>
        </p:txBody>
      </p:sp>
    </p:spTree>
    <p:extLst>
      <p:ext uri="{BB962C8B-B14F-4D97-AF65-F5344CB8AC3E}">
        <p14:creationId xmlns:p14="http://schemas.microsoft.com/office/powerpoint/2010/main" val="128476655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A9F8724-9238-4B98-A421-7AC3E091363C}" type="datetime4">
              <a:rPr lang="en-US" altLang="en-US" smtClean="0"/>
              <a:t>June 19, 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9654FC1-40C8-44C2-A76C-86E01097A9EC}" type="slidenum">
              <a:rPr lang="en-US" altLang="en-US"/>
              <a:pPr>
                <a:defRPr/>
              </a:pPr>
              <a:t>‹#›</a:t>
            </a:fld>
            <a:endParaRPr lang="en-US" altLang="en-US"/>
          </a:p>
        </p:txBody>
      </p:sp>
    </p:spTree>
    <p:extLst>
      <p:ext uri="{BB962C8B-B14F-4D97-AF65-F5344CB8AC3E}">
        <p14:creationId xmlns:p14="http://schemas.microsoft.com/office/powerpoint/2010/main" val="76670297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959DE09C-4C1F-41F2-A209-870E09ED5D12}" type="datetime4">
              <a:rPr lang="en-US" altLang="en-US" smtClean="0"/>
              <a:t>June 19, 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A2A61F4-C49E-4655-89F2-64B9779AD683}" type="slidenum">
              <a:rPr lang="en-US" altLang="en-US"/>
              <a:pPr>
                <a:defRPr/>
              </a:pPr>
              <a:t>‹#›</a:t>
            </a:fld>
            <a:endParaRPr lang="en-US" altLang="en-US"/>
          </a:p>
        </p:txBody>
      </p:sp>
    </p:spTree>
    <p:extLst>
      <p:ext uri="{BB962C8B-B14F-4D97-AF65-F5344CB8AC3E}">
        <p14:creationId xmlns:p14="http://schemas.microsoft.com/office/powerpoint/2010/main" val="358503378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fld id="{8FDE097B-28B0-4D8C-BF3D-95BB4B0D968C}" type="datetime4">
              <a:rPr lang="en-US" altLang="en-US" smtClean="0"/>
              <a:t>June 19, 2018</a:t>
            </a:fld>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1093B624-3104-4D31-A3AB-8B6838A265D5}" type="slidenum">
              <a:rPr lang="en-US" altLang="en-US"/>
              <a:pPr>
                <a:defRPr/>
              </a:pPr>
              <a:t>‹#›</a:t>
            </a:fld>
            <a:endParaRPr lang="en-US" altLang="en-US"/>
          </a:p>
        </p:txBody>
      </p:sp>
    </p:spTree>
    <p:extLst>
      <p:ext uri="{BB962C8B-B14F-4D97-AF65-F5344CB8AC3E}">
        <p14:creationId xmlns:p14="http://schemas.microsoft.com/office/powerpoint/2010/main" val="121965966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99ABB441-85BA-498C-8E86-D6B72902E118}" type="datetime4">
              <a:rPr lang="en-US" altLang="en-US" smtClean="0"/>
              <a:t>June 19, 2018</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107790D-9CE3-4E0E-8F1B-EF17C33E5A37}" type="slidenum">
              <a:rPr lang="en-US" altLang="en-US"/>
              <a:pPr>
                <a:defRPr/>
              </a:pPr>
              <a:t>‹#›</a:t>
            </a:fld>
            <a:endParaRPr lang="en-US" altLang="en-US"/>
          </a:p>
        </p:txBody>
      </p:sp>
    </p:spTree>
    <p:extLst>
      <p:ext uri="{BB962C8B-B14F-4D97-AF65-F5344CB8AC3E}">
        <p14:creationId xmlns:p14="http://schemas.microsoft.com/office/powerpoint/2010/main" val="354887665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Slide Number Placeholder 3"/>
          <p:cNvSpPr txBox="1">
            <a:spLocks/>
          </p:cNvSpPr>
          <p:nvPr userDrawn="1"/>
        </p:nvSpPr>
        <p:spPr>
          <a:xfrm>
            <a:off x="381000" y="6569075"/>
            <a:ext cx="1295400" cy="288925"/>
          </a:xfrm>
          <a:prstGeom prst="rect">
            <a:avLst/>
          </a:prstGeom>
        </p:spPr>
        <p:txBody>
          <a:bodyPr/>
          <a:lstStyle>
            <a:defPPr>
              <a:defRPr lang="en-US"/>
            </a:defPPr>
            <a:lvl1pPr algn="l" rtl="0" fontAlgn="base">
              <a:spcBef>
                <a:spcPct val="0"/>
              </a:spcBef>
              <a:spcAft>
                <a:spcPct val="0"/>
              </a:spcAft>
              <a:defRPr sz="2000" i="1" kern="1200">
                <a:solidFill>
                  <a:schemeClr val="tx1"/>
                </a:solidFill>
                <a:latin typeface="Arial" charset="0"/>
                <a:ea typeface="+mn-ea"/>
                <a:cs typeface="+mn-cs"/>
              </a:defRPr>
            </a:lvl1pPr>
            <a:lvl2pPr marL="457200" algn="l" rtl="0" fontAlgn="base">
              <a:spcBef>
                <a:spcPct val="0"/>
              </a:spcBef>
              <a:spcAft>
                <a:spcPct val="0"/>
              </a:spcAft>
              <a:defRPr sz="2000" i="1" kern="1200">
                <a:solidFill>
                  <a:schemeClr val="tx1"/>
                </a:solidFill>
                <a:latin typeface="Arial" charset="0"/>
                <a:ea typeface="+mn-ea"/>
                <a:cs typeface="+mn-cs"/>
              </a:defRPr>
            </a:lvl2pPr>
            <a:lvl3pPr marL="914400" algn="l" rtl="0" fontAlgn="base">
              <a:spcBef>
                <a:spcPct val="0"/>
              </a:spcBef>
              <a:spcAft>
                <a:spcPct val="0"/>
              </a:spcAft>
              <a:defRPr sz="2000" i="1" kern="1200">
                <a:solidFill>
                  <a:schemeClr val="tx1"/>
                </a:solidFill>
                <a:latin typeface="Arial" charset="0"/>
                <a:ea typeface="+mn-ea"/>
                <a:cs typeface="+mn-cs"/>
              </a:defRPr>
            </a:lvl3pPr>
            <a:lvl4pPr marL="1371600" algn="l" rtl="0" fontAlgn="base">
              <a:spcBef>
                <a:spcPct val="0"/>
              </a:spcBef>
              <a:spcAft>
                <a:spcPct val="0"/>
              </a:spcAft>
              <a:defRPr sz="2000" i="1" kern="1200">
                <a:solidFill>
                  <a:schemeClr val="tx1"/>
                </a:solidFill>
                <a:latin typeface="Arial" charset="0"/>
                <a:ea typeface="+mn-ea"/>
                <a:cs typeface="+mn-cs"/>
              </a:defRPr>
            </a:lvl4pPr>
            <a:lvl5pPr marL="1828800" algn="l" rtl="0" fontAlgn="base">
              <a:spcBef>
                <a:spcPct val="0"/>
              </a:spcBef>
              <a:spcAft>
                <a:spcPct val="0"/>
              </a:spcAft>
              <a:defRPr sz="2000" i="1" kern="1200">
                <a:solidFill>
                  <a:schemeClr val="tx1"/>
                </a:solidFill>
                <a:latin typeface="Arial" charset="0"/>
                <a:ea typeface="+mn-ea"/>
                <a:cs typeface="+mn-cs"/>
              </a:defRPr>
            </a:lvl5pPr>
            <a:lvl6pPr marL="2286000" algn="l" defTabSz="914400" rtl="0" eaLnBrk="1" latinLnBrk="0" hangingPunct="1">
              <a:defRPr sz="2000" i="1" kern="1200">
                <a:solidFill>
                  <a:schemeClr val="tx1"/>
                </a:solidFill>
                <a:latin typeface="Arial" charset="0"/>
                <a:ea typeface="+mn-ea"/>
                <a:cs typeface="+mn-cs"/>
              </a:defRPr>
            </a:lvl6pPr>
            <a:lvl7pPr marL="2743200" algn="l" defTabSz="914400" rtl="0" eaLnBrk="1" latinLnBrk="0" hangingPunct="1">
              <a:defRPr sz="2000" i="1" kern="1200">
                <a:solidFill>
                  <a:schemeClr val="tx1"/>
                </a:solidFill>
                <a:latin typeface="Arial" charset="0"/>
                <a:ea typeface="+mn-ea"/>
                <a:cs typeface="+mn-cs"/>
              </a:defRPr>
            </a:lvl7pPr>
            <a:lvl8pPr marL="3200400" algn="l" defTabSz="914400" rtl="0" eaLnBrk="1" latinLnBrk="0" hangingPunct="1">
              <a:defRPr sz="2000" i="1" kern="1200">
                <a:solidFill>
                  <a:schemeClr val="tx1"/>
                </a:solidFill>
                <a:latin typeface="Arial" charset="0"/>
                <a:ea typeface="+mn-ea"/>
                <a:cs typeface="+mn-cs"/>
              </a:defRPr>
            </a:lvl8pPr>
            <a:lvl9pPr marL="3657600" algn="l" defTabSz="914400" rtl="0" eaLnBrk="1" latinLnBrk="0" hangingPunct="1">
              <a:defRPr sz="2000" i="1" kern="1200">
                <a:solidFill>
                  <a:schemeClr val="tx1"/>
                </a:solidFill>
                <a:latin typeface="Arial" charset="0"/>
                <a:ea typeface="+mn-ea"/>
                <a:cs typeface="+mn-cs"/>
              </a:defRPr>
            </a:lvl9pPr>
          </a:lstStyle>
          <a:p>
            <a:pPr>
              <a:defRPr/>
            </a:pPr>
            <a:r>
              <a:rPr lang="en-US" altLang="en-US" sz="1200">
                <a:solidFill>
                  <a:schemeClr val="tx2"/>
                </a:solidFill>
                <a:latin typeface="+mn-lt"/>
              </a:rPr>
              <a:t>Date - Page</a:t>
            </a:r>
            <a:endParaRPr lang="en-US" altLang="en-US" sz="1200" dirty="0">
              <a:solidFill>
                <a:schemeClr val="tx2"/>
              </a:solidFill>
              <a:latin typeface="+mn-lt"/>
            </a:endParaRPr>
          </a:p>
        </p:txBody>
      </p:sp>
    </p:spTree>
    <p:extLst>
      <p:ext uri="{BB962C8B-B14F-4D97-AF65-F5344CB8AC3E}">
        <p14:creationId xmlns:p14="http://schemas.microsoft.com/office/powerpoint/2010/main" val="201747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a:xfrm>
            <a:off x="381000" y="6541801"/>
            <a:ext cx="1066800" cy="316199"/>
          </a:xfrm>
          <a:prstGeom prst="rect">
            <a:avLst/>
          </a:prstGeom>
        </p:spPr>
        <p:txBody>
          <a:bodyPr/>
          <a:lstStyle>
            <a:lvl1pPr>
              <a:defRPr sz="1200" baseline="0">
                <a:solidFill>
                  <a:schemeClr val="tx2"/>
                </a:solidFill>
                <a:latin typeface="Calibri" panose="020F0502020204030204" pitchFamily="34" charset="0"/>
              </a:defRPr>
            </a:lvl1pPr>
          </a:lstStyle>
          <a:p>
            <a:endParaRPr lang="en-CA" dirty="0"/>
          </a:p>
        </p:txBody>
      </p:sp>
      <p:sp>
        <p:nvSpPr>
          <p:cNvPr id="10" name="Slide Number Placeholder 6"/>
          <p:cNvSpPr>
            <a:spLocks noGrp="1"/>
          </p:cNvSpPr>
          <p:nvPr>
            <p:ph type="sldNum" sz="quarter" idx="12"/>
          </p:nvPr>
        </p:nvSpPr>
        <p:spPr>
          <a:xfrm>
            <a:off x="8458200" y="6477000"/>
            <a:ext cx="685800" cy="304800"/>
          </a:xfrm>
          <a:prstGeom prst="rect">
            <a:avLst/>
          </a:prstGeom>
        </p:spPr>
        <p:txBody>
          <a:bodyPr/>
          <a:lstStyle>
            <a:lvl1pPr>
              <a:defRPr sz="1200" baseline="0">
                <a:solidFill>
                  <a:schemeClr val="bg1"/>
                </a:solidFill>
                <a:latin typeface="Calibri" panose="020F0502020204030204" pitchFamily="34" charset="0"/>
              </a:defRPr>
            </a:lvl1pPr>
          </a:lstStyle>
          <a:p>
            <a:fld id="{5A151EE5-3B9D-40F0-B49F-94D42666517E}" type="slidenum">
              <a:rPr lang="en-CA" smtClean="0"/>
              <a:pPr/>
              <a:t>‹#›</a:t>
            </a:fld>
            <a:endParaRPr lang="en-CA" dirty="0"/>
          </a:p>
        </p:txBody>
      </p:sp>
    </p:spTree>
    <p:extLst>
      <p:ext uri="{BB962C8B-B14F-4D97-AF65-F5344CB8AC3E}">
        <p14:creationId xmlns:p14="http://schemas.microsoft.com/office/powerpoint/2010/main" val="3674376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11" name="Text Placeholder 10"/>
          <p:cNvSpPr>
            <a:spLocks noGrp="1"/>
          </p:cNvSpPr>
          <p:nvPr>
            <p:ph type="body" idx="1"/>
          </p:nvPr>
        </p:nvSpPr>
        <p:spPr>
          <a:xfrm>
            <a:off x="838200" y="1600200"/>
            <a:ext cx="7543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2" name="Slide Number Placeholder 3"/>
          <p:cNvSpPr>
            <a:spLocks noGrp="1"/>
          </p:cNvSpPr>
          <p:nvPr>
            <p:ph type="sldNum" sz="quarter" idx="4"/>
          </p:nvPr>
        </p:nvSpPr>
        <p:spPr>
          <a:xfrm>
            <a:off x="381000" y="6569075"/>
            <a:ext cx="1295400" cy="288925"/>
          </a:xfrm>
          <a:prstGeom prst="rect">
            <a:avLst/>
          </a:prstGeom>
        </p:spPr>
        <p:txBody>
          <a:bodyPr/>
          <a:lstStyle>
            <a:lvl1pPr>
              <a:defRPr/>
            </a:lvl1pPr>
          </a:lstStyle>
          <a:p>
            <a:pPr>
              <a:defRPr/>
            </a:pPr>
            <a:r>
              <a:rPr lang="en-US" altLang="en-US" sz="1200" dirty="0">
                <a:solidFill>
                  <a:schemeClr val="tx2"/>
                </a:solidFill>
                <a:latin typeface="+mn-lt"/>
              </a:rPr>
              <a:t>Date - Page</a:t>
            </a:r>
          </a:p>
        </p:txBody>
      </p:sp>
    </p:spTree>
    <p:extLst>
      <p:ext uri="{BB962C8B-B14F-4D97-AF65-F5344CB8AC3E}">
        <p14:creationId xmlns:p14="http://schemas.microsoft.com/office/powerpoint/2010/main" val="4274194889"/>
      </p:ext>
    </p:extLst>
  </p:cSld>
  <p:clrMap bg1="lt1" tx1="dk1" bg2="lt2" tx2="dk2" accent1="accent1" accent2="accent2" accent3="accent3" accent4="accent4" accent5="accent5" accent6="accent6" hlink="hlink" folHlink="folHlink"/>
  <p:sldLayoutIdLst>
    <p:sldLayoutId id="2147484183" r:id="rId1"/>
    <p:sldLayoutId id="2147484205" r:id="rId2"/>
    <p:sldLayoutId id="2147484206" r:id="rId3"/>
    <p:sldLayoutId id="2147484207" r:id="rId4"/>
    <p:sldLayoutId id="2147484208" r:id="rId5"/>
    <p:sldLayoutId id="2147484209" r:id="rId6"/>
    <p:sldLayoutId id="2147484194" r:id="rId7"/>
    <p:sldLayoutId id="2147484195" r:id="rId8"/>
  </p:sldLayoutIdLst>
  <p:hf hdr="0" ftr="0" dt="0"/>
  <p:txStyles>
    <p:title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p:titleStyle>
    <p:body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hyperlink" Target="http://www.hr.ubc.ca/faculty_relations/tenure/" TargetMode="Externa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066800" y="1752600"/>
            <a:ext cx="6934200" cy="1524000"/>
          </a:xfrm>
        </p:spPr>
        <p:txBody>
          <a:bodyPr>
            <a:normAutofit fontScale="90000"/>
          </a:bodyPr>
          <a:lstStyle/>
          <a:p>
            <a:pPr eaLnBrk="1" hangingPunct="1"/>
            <a:r>
              <a:rPr lang="en-US" dirty="0"/>
              <a:t>Tenure and Promotion Workshop</a:t>
            </a:r>
            <a:endParaRPr lang="en-US" sz="5600" dirty="0"/>
          </a:p>
        </p:txBody>
      </p:sp>
      <p:sp>
        <p:nvSpPr>
          <p:cNvPr id="5123" name="Rectangle 3"/>
          <p:cNvSpPr>
            <a:spLocks noGrp="1" noChangeArrowheads="1"/>
          </p:cNvSpPr>
          <p:nvPr>
            <p:ph type="subTitle" idx="1"/>
          </p:nvPr>
        </p:nvSpPr>
        <p:spPr>
          <a:xfrm>
            <a:off x="762000" y="4648200"/>
            <a:ext cx="2819400" cy="990600"/>
          </a:xfrm>
        </p:spPr>
        <p:txBody>
          <a:bodyPr/>
          <a:lstStyle/>
          <a:p>
            <a:pPr eaLnBrk="1" hangingPunct="1">
              <a:lnSpc>
                <a:spcPct val="90000"/>
              </a:lnSpc>
            </a:pPr>
            <a:r>
              <a:rPr lang="en-US" sz="2000" dirty="0"/>
              <a:t>June 21, 2018</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0A91B96-5D1B-48E1-B363-59E6B2EEC3F0}"/>
              </a:ext>
            </a:extLst>
          </p:cNvPr>
          <p:cNvSpPr>
            <a:spLocks noGrp="1"/>
          </p:cNvSpPr>
          <p:nvPr>
            <p:ph type="sldNum" sz="quarter" idx="12"/>
          </p:nvPr>
        </p:nvSpPr>
        <p:spPr/>
        <p:txBody>
          <a:bodyPr/>
          <a:lstStyle/>
          <a:p>
            <a:pPr>
              <a:defRPr/>
            </a:pPr>
            <a:fld id="{89654FC1-40C8-44C2-A76C-86E01097A9EC}" type="slidenum">
              <a:rPr lang="en-US" altLang="en-US" smtClean="0"/>
              <a:pPr>
                <a:defRPr/>
              </a:pPr>
              <a:t>10</a:t>
            </a:fld>
            <a:endParaRPr lang="en-US" altLang="en-US"/>
          </a:p>
        </p:txBody>
      </p:sp>
      <p:sp>
        <p:nvSpPr>
          <p:cNvPr id="11266" name="Rectangle 2"/>
          <p:cNvSpPr>
            <a:spLocks noGrp="1" noChangeArrowheads="1"/>
          </p:cNvSpPr>
          <p:nvPr>
            <p:ph type="title" idx="4294967295"/>
          </p:nvPr>
        </p:nvSpPr>
        <p:spPr>
          <a:xfrm>
            <a:off x="0" y="304800"/>
            <a:ext cx="9144000" cy="960438"/>
          </a:xfrm>
        </p:spPr>
        <p:txBody>
          <a:bodyPr/>
          <a:lstStyle/>
          <a:p>
            <a:r>
              <a:rPr lang="en-US" sz="3600" dirty="0"/>
              <a:t>The Tenure Clock</a:t>
            </a:r>
          </a:p>
        </p:txBody>
      </p:sp>
      <p:sp>
        <p:nvSpPr>
          <p:cNvPr id="11267" name="Rectangle 3"/>
          <p:cNvSpPr>
            <a:spLocks noGrp="1" noChangeArrowheads="1"/>
          </p:cNvSpPr>
          <p:nvPr>
            <p:ph idx="4294967295"/>
          </p:nvPr>
        </p:nvSpPr>
        <p:spPr>
          <a:xfrm>
            <a:off x="497681" y="1219200"/>
            <a:ext cx="8148638" cy="5181600"/>
          </a:xfrm>
        </p:spPr>
        <p:txBody>
          <a:bodyPr>
            <a:normAutofit/>
          </a:bodyPr>
          <a:lstStyle/>
          <a:p>
            <a:pPr>
              <a:spcBef>
                <a:spcPts val="1200"/>
              </a:spcBef>
            </a:pPr>
            <a:r>
              <a:rPr lang="en-US" sz="2200" dirty="0"/>
              <a:t>The tenure clock begins on July 1 of the calendar year of hire</a:t>
            </a:r>
          </a:p>
          <a:p>
            <a:pPr>
              <a:spcBef>
                <a:spcPts val="1200"/>
              </a:spcBef>
            </a:pPr>
            <a:r>
              <a:rPr lang="en-US" sz="2200" dirty="0"/>
              <a:t>Extensions are granted for maternity &amp; parental leaves (automatic) and sick leaves (on a case by case basis)</a:t>
            </a:r>
          </a:p>
          <a:p>
            <a:pPr>
              <a:spcBef>
                <a:spcPts val="1200"/>
              </a:spcBef>
            </a:pPr>
            <a:r>
              <a:rPr lang="en-US" sz="2200" dirty="0"/>
              <a:t>All ranks, except Assistant Professor, may be reviewed early for tenure</a:t>
            </a:r>
          </a:p>
          <a:p>
            <a:pPr>
              <a:spcBef>
                <a:spcPts val="1200"/>
              </a:spcBef>
            </a:pPr>
            <a:r>
              <a:rPr lang="en-US" sz="2200" dirty="0"/>
              <a:t>A tenure track Assistant Professor/Instructor may be reviewed early for promotion to Associate Professor and if granted, tenure will be automatic</a:t>
            </a:r>
          </a:p>
          <a:p>
            <a:pPr>
              <a:spcBef>
                <a:spcPts val="1200"/>
              </a:spcBef>
            </a:pPr>
            <a:r>
              <a:rPr lang="en-US" sz="2200" dirty="0"/>
              <a:t>Assistant Professors will be reviewed for promotion/tenure in year 7 of their appointment; all other ranks will be reviewed in year 5 of their appointment</a:t>
            </a:r>
          </a:p>
        </p:txBody>
      </p:sp>
      <p:sp>
        <p:nvSpPr>
          <p:cNvPr id="8" name="TextBox 7">
            <a:extLst>
              <a:ext uri="{FF2B5EF4-FFF2-40B4-BE49-F238E27FC236}">
                <a16:creationId xmlns:a16="http://schemas.microsoft.com/office/drawing/2014/main" id="{831B8E77-5E39-4085-9E09-C2EBC62AE6A2}"/>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B91DA8A-B3D5-4F22-805F-3E0DF82DBC04}"/>
              </a:ext>
            </a:extLst>
          </p:cNvPr>
          <p:cNvSpPr>
            <a:spLocks noGrp="1"/>
          </p:cNvSpPr>
          <p:nvPr>
            <p:ph type="sldNum" sz="quarter" idx="12"/>
          </p:nvPr>
        </p:nvSpPr>
        <p:spPr/>
        <p:txBody>
          <a:bodyPr/>
          <a:lstStyle/>
          <a:p>
            <a:pPr>
              <a:defRPr/>
            </a:pPr>
            <a:fld id="{89654FC1-40C8-44C2-A76C-86E01097A9EC}" type="slidenum">
              <a:rPr lang="en-US" altLang="en-US" smtClean="0"/>
              <a:pPr>
                <a:defRPr/>
              </a:pPr>
              <a:t>11</a:t>
            </a:fld>
            <a:endParaRPr lang="en-US" altLang="en-US"/>
          </a:p>
        </p:txBody>
      </p:sp>
      <p:sp>
        <p:nvSpPr>
          <p:cNvPr id="2051" name="Rectangle 2"/>
          <p:cNvSpPr>
            <a:spLocks noGrp="1" noChangeArrowheads="1"/>
          </p:cNvSpPr>
          <p:nvPr>
            <p:ph type="title" idx="4294967295"/>
          </p:nvPr>
        </p:nvSpPr>
        <p:spPr>
          <a:xfrm>
            <a:off x="0" y="304800"/>
            <a:ext cx="9144000" cy="1139825"/>
          </a:xfrm>
        </p:spPr>
        <p:txBody>
          <a:bodyPr/>
          <a:lstStyle/>
          <a:p>
            <a:pPr eaLnBrk="1" hangingPunct="1"/>
            <a:r>
              <a:rPr lang="en-US" sz="3600" dirty="0"/>
              <a:t>Periodic Review for Promotion &amp; Tenure </a:t>
            </a:r>
          </a:p>
        </p:txBody>
      </p:sp>
      <p:graphicFrame>
        <p:nvGraphicFramePr>
          <p:cNvPr id="6" name="Table 5">
            <a:extLst>
              <a:ext uri="{FF2B5EF4-FFF2-40B4-BE49-F238E27FC236}">
                <a16:creationId xmlns:a16="http://schemas.microsoft.com/office/drawing/2014/main" id="{7FC41790-7029-4C4C-9DE3-28BF8CA11A6E}"/>
              </a:ext>
            </a:extLst>
          </p:cNvPr>
          <p:cNvGraphicFramePr>
            <a:graphicFrameLocks noGrp="1"/>
          </p:cNvGraphicFramePr>
          <p:nvPr>
            <p:extLst>
              <p:ext uri="{D42A27DB-BD31-4B8C-83A1-F6EECF244321}">
                <p14:modId xmlns:p14="http://schemas.microsoft.com/office/powerpoint/2010/main" val="3724527583"/>
              </p:ext>
            </p:extLst>
          </p:nvPr>
        </p:nvGraphicFramePr>
        <p:xfrm>
          <a:off x="914400" y="2286000"/>
          <a:ext cx="7239000" cy="2311071"/>
        </p:xfrm>
        <a:graphic>
          <a:graphicData uri="http://schemas.openxmlformats.org/drawingml/2006/table">
            <a:tbl>
              <a:tblPr firstRow="1" bandRow="1">
                <a:tableStyleId>{5C22544A-7EE6-4342-B048-85BDC9FD1C3A}</a:tableStyleId>
              </a:tblPr>
              <a:tblGrid>
                <a:gridCol w="2413000">
                  <a:extLst>
                    <a:ext uri="{9D8B030D-6E8A-4147-A177-3AD203B41FA5}">
                      <a16:colId xmlns:a16="http://schemas.microsoft.com/office/drawing/2014/main" val="1846474234"/>
                    </a:ext>
                  </a:extLst>
                </a:gridCol>
                <a:gridCol w="2413000">
                  <a:extLst>
                    <a:ext uri="{9D8B030D-6E8A-4147-A177-3AD203B41FA5}">
                      <a16:colId xmlns:a16="http://schemas.microsoft.com/office/drawing/2014/main" val="2358999976"/>
                    </a:ext>
                  </a:extLst>
                </a:gridCol>
                <a:gridCol w="2413000">
                  <a:extLst>
                    <a:ext uri="{9D8B030D-6E8A-4147-A177-3AD203B41FA5}">
                      <a16:colId xmlns:a16="http://schemas.microsoft.com/office/drawing/2014/main" val="3531231221"/>
                    </a:ext>
                  </a:extLst>
                </a:gridCol>
              </a:tblGrid>
              <a:tr h="685800">
                <a:tc>
                  <a:txBody>
                    <a:bodyPr/>
                    <a:lstStyle/>
                    <a:p>
                      <a:pPr marL="0" algn="ctr">
                        <a:spcBef>
                          <a:spcPts val="1800"/>
                        </a:spcBef>
                      </a:pPr>
                      <a:r>
                        <a:rPr lang="en-CA" sz="2000" dirty="0"/>
                        <a:t>Rank</a:t>
                      </a:r>
                    </a:p>
                  </a:txBody>
                  <a:tcPr anchor="ctr"/>
                </a:tc>
                <a:tc>
                  <a:txBody>
                    <a:bodyPr/>
                    <a:lstStyle/>
                    <a:p>
                      <a:pPr marL="108000" algn="ctr">
                        <a:spcBef>
                          <a:spcPts val="1200"/>
                        </a:spcBef>
                      </a:pPr>
                      <a:r>
                        <a:rPr lang="en-CA" sz="2000" dirty="0"/>
                        <a:t>Optional Review</a:t>
                      </a:r>
                    </a:p>
                  </a:txBody>
                  <a:tcPr anchor="ctr"/>
                </a:tc>
                <a:tc>
                  <a:txBody>
                    <a:bodyPr/>
                    <a:lstStyle/>
                    <a:p>
                      <a:pPr marL="108000" algn="ctr">
                        <a:spcBef>
                          <a:spcPts val="1200"/>
                        </a:spcBef>
                      </a:pPr>
                      <a:r>
                        <a:rPr lang="en-CA" sz="2000" dirty="0"/>
                        <a:t>Tenure Review</a:t>
                      </a:r>
                    </a:p>
                  </a:txBody>
                  <a:tcPr anchor="ctr"/>
                </a:tc>
                <a:extLst>
                  <a:ext uri="{0D108BD9-81ED-4DB2-BD59-A6C34878D82A}">
                    <a16:rowId xmlns:a16="http://schemas.microsoft.com/office/drawing/2014/main" val="660120935"/>
                  </a:ext>
                </a:extLst>
              </a:tr>
              <a:tr h="541757">
                <a:tc>
                  <a:txBody>
                    <a:bodyPr/>
                    <a:lstStyle/>
                    <a:p>
                      <a:pPr marL="108000" algn="ctr">
                        <a:spcBef>
                          <a:spcPts val="1200"/>
                        </a:spcBef>
                      </a:pPr>
                      <a:r>
                        <a:rPr lang="en-CA" sz="2000" dirty="0"/>
                        <a:t>Assistant Professor</a:t>
                      </a:r>
                    </a:p>
                  </a:txBody>
                  <a:tcPr anchor="ctr"/>
                </a:tc>
                <a:tc>
                  <a:txBody>
                    <a:bodyPr/>
                    <a:lstStyle/>
                    <a:p>
                      <a:pPr marL="108000" algn="ctr">
                        <a:spcBef>
                          <a:spcPts val="1200"/>
                        </a:spcBef>
                      </a:pPr>
                      <a:r>
                        <a:rPr lang="en-CA" sz="2000" dirty="0"/>
                        <a:t>Any Year</a:t>
                      </a:r>
                    </a:p>
                  </a:txBody>
                  <a:tcPr anchor="ctr"/>
                </a:tc>
                <a:tc>
                  <a:txBody>
                    <a:bodyPr/>
                    <a:lstStyle/>
                    <a:p>
                      <a:pPr marL="108000" algn="ctr">
                        <a:spcBef>
                          <a:spcPts val="1200"/>
                        </a:spcBef>
                      </a:pPr>
                      <a:r>
                        <a:rPr lang="en-CA" sz="2000" dirty="0"/>
                        <a:t>Year 7</a:t>
                      </a:r>
                    </a:p>
                  </a:txBody>
                  <a:tcPr anchor="ctr"/>
                </a:tc>
                <a:extLst>
                  <a:ext uri="{0D108BD9-81ED-4DB2-BD59-A6C34878D82A}">
                    <a16:rowId xmlns:a16="http://schemas.microsoft.com/office/drawing/2014/main" val="4171874948"/>
                  </a:ext>
                </a:extLst>
              </a:tr>
              <a:tr h="541757">
                <a:tc>
                  <a:txBody>
                    <a:bodyPr/>
                    <a:lstStyle/>
                    <a:p>
                      <a:pPr marL="108000" algn="ctr">
                        <a:spcBef>
                          <a:spcPts val="1200"/>
                        </a:spcBef>
                      </a:pPr>
                      <a:r>
                        <a:rPr lang="en-CA" sz="2000" dirty="0"/>
                        <a:t>Associate Professor</a:t>
                      </a:r>
                    </a:p>
                  </a:txBody>
                  <a:tcPr anchor="ctr"/>
                </a:tc>
                <a:tc>
                  <a:txBody>
                    <a:bodyPr/>
                    <a:lstStyle/>
                    <a:p>
                      <a:pPr marL="108000" algn="ctr">
                        <a:spcBef>
                          <a:spcPts val="1200"/>
                        </a:spcBef>
                      </a:pPr>
                      <a:r>
                        <a:rPr lang="en-CA" sz="2000" dirty="0"/>
                        <a:t>Any Year</a:t>
                      </a:r>
                    </a:p>
                  </a:txBody>
                  <a:tcPr anchor="ctr"/>
                </a:tc>
                <a:tc>
                  <a:txBody>
                    <a:bodyPr/>
                    <a:lstStyle/>
                    <a:p>
                      <a:pPr marL="108000" algn="ctr">
                        <a:spcBef>
                          <a:spcPts val="1200"/>
                        </a:spcBef>
                      </a:pPr>
                      <a:r>
                        <a:rPr lang="en-CA" sz="2000" dirty="0"/>
                        <a:t>Year 5</a:t>
                      </a:r>
                    </a:p>
                  </a:txBody>
                  <a:tcPr anchor="ctr"/>
                </a:tc>
                <a:extLst>
                  <a:ext uri="{0D108BD9-81ED-4DB2-BD59-A6C34878D82A}">
                    <a16:rowId xmlns:a16="http://schemas.microsoft.com/office/drawing/2014/main" val="3342745401"/>
                  </a:ext>
                </a:extLst>
              </a:tr>
              <a:tr h="541757">
                <a:tc>
                  <a:txBody>
                    <a:bodyPr/>
                    <a:lstStyle/>
                    <a:p>
                      <a:pPr marL="108000" algn="ctr">
                        <a:spcBef>
                          <a:spcPts val="1200"/>
                        </a:spcBef>
                      </a:pPr>
                      <a:r>
                        <a:rPr lang="en-CA" sz="2000" dirty="0"/>
                        <a:t>Instructor 1</a:t>
                      </a:r>
                    </a:p>
                  </a:txBody>
                  <a:tcPr anchor="ctr"/>
                </a:tc>
                <a:tc>
                  <a:txBody>
                    <a:bodyPr/>
                    <a:lstStyle/>
                    <a:p>
                      <a:pPr marL="108000" algn="ctr">
                        <a:spcBef>
                          <a:spcPts val="1200"/>
                        </a:spcBef>
                      </a:pPr>
                      <a:r>
                        <a:rPr lang="en-CA" sz="2000" dirty="0"/>
                        <a:t>Any Year</a:t>
                      </a:r>
                    </a:p>
                  </a:txBody>
                  <a:tcPr anchor="ctr"/>
                </a:tc>
                <a:tc>
                  <a:txBody>
                    <a:bodyPr/>
                    <a:lstStyle/>
                    <a:p>
                      <a:pPr marL="108000" algn="ctr">
                        <a:spcBef>
                          <a:spcPts val="1200"/>
                        </a:spcBef>
                      </a:pPr>
                      <a:r>
                        <a:rPr lang="en-CA" sz="2000" dirty="0"/>
                        <a:t>Year 5</a:t>
                      </a:r>
                    </a:p>
                  </a:txBody>
                  <a:tcPr anchor="ctr"/>
                </a:tc>
                <a:extLst>
                  <a:ext uri="{0D108BD9-81ED-4DB2-BD59-A6C34878D82A}">
                    <a16:rowId xmlns:a16="http://schemas.microsoft.com/office/drawing/2014/main" val="356221371"/>
                  </a:ext>
                </a:extLst>
              </a:tr>
            </a:tbl>
          </a:graphicData>
        </a:graphic>
      </p:graphicFrame>
      <p:sp>
        <p:nvSpPr>
          <p:cNvPr id="9" name="TextBox 8">
            <a:extLst>
              <a:ext uri="{FF2B5EF4-FFF2-40B4-BE49-F238E27FC236}">
                <a16:creationId xmlns:a16="http://schemas.microsoft.com/office/drawing/2014/main" id="{807A6FBC-6D65-4547-A2E4-ED8E6C814F19}"/>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CF8A2F66-A4CC-4556-87C9-80E6ABD12139}"/>
              </a:ext>
            </a:extLst>
          </p:cNvPr>
          <p:cNvSpPr>
            <a:spLocks noGrp="1"/>
          </p:cNvSpPr>
          <p:nvPr>
            <p:ph type="sldNum" sz="quarter" idx="12"/>
          </p:nvPr>
        </p:nvSpPr>
        <p:spPr/>
        <p:txBody>
          <a:bodyPr/>
          <a:lstStyle/>
          <a:p>
            <a:pPr>
              <a:defRPr/>
            </a:pPr>
            <a:fld id="{4A2A61F4-C49E-4655-89F2-64B9779AD683}" type="slidenum">
              <a:rPr lang="en-US" altLang="en-US" smtClean="0"/>
              <a:pPr>
                <a:defRPr/>
              </a:pPr>
              <a:t>12</a:t>
            </a:fld>
            <a:endParaRPr lang="en-US" altLang="en-US"/>
          </a:p>
        </p:txBody>
      </p:sp>
      <p:sp>
        <p:nvSpPr>
          <p:cNvPr id="2" name="Title 1"/>
          <p:cNvSpPr>
            <a:spLocks noGrp="1"/>
          </p:cNvSpPr>
          <p:nvPr>
            <p:ph type="title" idx="4294967295"/>
          </p:nvPr>
        </p:nvSpPr>
        <p:spPr>
          <a:xfrm>
            <a:off x="0" y="277813"/>
            <a:ext cx="9144000" cy="1139825"/>
          </a:xfrm>
        </p:spPr>
        <p:txBody>
          <a:bodyPr>
            <a:normAutofit/>
          </a:bodyPr>
          <a:lstStyle/>
          <a:p>
            <a:r>
              <a:rPr lang="en-US" sz="4000" dirty="0"/>
              <a:t>Optional Review for Promotion</a:t>
            </a:r>
            <a:endParaRPr lang="en-CA" sz="4000" dirty="0"/>
          </a:p>
        </p:txBody>
      </p:sp>
      <p:graphicFrame>
        <p:nvGraphicFramePr>
          <p:cNvPr id="5" name="Table Placeholder 4"/>
          <p:cNvGraphicFramePr>
            <a:graphicFrameLocks noGrp="1"/>
          </p:cNvGraphicFramePr>
          <p:nvPr>
            <p:ph type="tbl" idx="4294967295"/>
            <p:extLst>
              <p:ext uri="{D42A27DB-BD31-4B8C-83A1-F6EECF244321}">
                <p14:modId xmlns:p14="http://schemas.microsoft.com/office/powerpoint/2010/main" val="1613428561"/>
              </p:ext>
            </p:extLst>
          </p:nvPr>
        </p:nvGraphicFramePr>
        <p:xfrm>
          <a:off x="1295400" y="1600200"/>
          <a:ext cx="7010400" cy="3962400"/>
        </p:xfrm>
        <a:graphic>
          <a:graphicData uri="http://schemas.openxmlformats.org/drawingml/2006/table">
            <a:tbl>
              <a:tblPr firstRow="1" bandRow="1">
                <a:tableStyleId>{5C22544A-7EE6-4342-B048-85BDC9FD1C3A}</a:tableStyleId>
              </a:tblPr>
              <a:tblGrid>
                <a:gridCol w="7010400">
                  <a:extLst>
                    <a:ext uri="{9D8B030D-6E8A-4147-A177-3AD203B41FA5}">
                      <a16:colId xmlns:a16="http://schemas.microsoft.com/office/drawing/2014/main" val="3792598019"/>
                    </a:ext>
                  </a:extLst>
                </a:gridCol>
              </a:tblGrid>
              <a:tr h="3505200">
                <a:tc>
                  <a:txBody>
                    <a:bodyPr/>
                    <a:lstStyle/>
                    <a:p>
                      <a:pPr>
                        <a:spcBef>
                          <a:spcPts val="1200"/>
                        </a:spcBef>
                        <a:spcAft>
                          <a:spcPts val="600"/>
                        </a:spcAft>
                      </a:pPr>
                      <a:r>
                        <a:rPr lang="en-CA" sz="2800" b="0" dirty="0">
                          <a:solidFill>
                            <a:schemeClr val="tx1"/>
                          </a:solidFill>
                        </a:rPr>
                        <a:t>May be conducted…</a:t>
                      </a:r>
                      <a:endParaRPr lang="en-CA" sz="2800" b="0" baseline="0" dirty="0">
                        <a:solidFill>
                          <a:schemeClr val="tx1"/>
                        </a:solidFill>
                      </a:endParaRPr>
                    </a:p>
                    <a:p>
                      <a:pPr marL="457200" indent="-457200">
                        <a:spcBef>
                          <a:spcPts val="1200"/>
                        </a:spcBef>
                        <a:spcAft>
                          <a:spcPts val="600"/>
                        </a:spcAft>
                        <a:buFont typeface="Wingdings" panose="05000000000000000000" pitchFamily="2" charset="2"/>
                        <a:buChar char="§"/>
                      </a:pPr>
                      <a:r>
                        <a:rPr lang="en-CA" sz="2800" b="0" baseline="0" dirty="0">
                          <a:solidFill>
                            <a:schemeClr val="tx1"/>
                          </a:solidFill>
                        </a:rPr>
                        <a:t>During any year with the consent of Head and candidate</a:t>
                      </a:r>
                    </a:p>
                    <a:p>
                      <a:pPr marL="457200" indent="-457200">
                        <a:spcBef>
                          <a:spcPts val="1200"/>
                        </a:spcBef>
                        <a:spcAft>
                          <a:spcPts val="600"/>
                        </a:spcAft>
                        <a:buFont typeface="Wingdings" panose="05000000000000000000" pitchFamily="2" charset="2"/>
                        <a:buChar char="§"/>
                      </a:pPr>
                      <a:r>
                        <a:rPr lang="en-CA" sz="2800" b="0" baseline="0" dirty="0">
                          <a:solidFill>
                            <a:schemeClr val="tx1"/>
                          </a:solidFill>
                        </a:rPr>
                        <a:t>May be stopped by University or candidate</a:t>
                      </a:r>
                    </a:p>
                    <a:p>
                      <a:pPr marL="457200" indent="-457200">
                        <a:spcBef>
                          <a:spcPts val="1200"/>
                        </a:spcBef>
                        <a:spcAft>
                          <a:spcPts val="600"/>
                        </a:spcAft>
                        <a:buFont typeface="Wingdings" panose="05000000000000000000" pitchFamily="2" charset="2"/>
                        <a:buChar char="§"/>
                      </a:pPr>
                      <a:r>
                        <a:rPr lang="en-CA" sz="2800" b="0" baseline="0" dirty="0">
                          <a:solidFill>
                            <a:schemeClr val="tx1"/>
                          </a:solidFill>
                        </a:rPr>
                        <a:t>For pre-tenure faculty: after reappointment, only candidate may stop an optional review</a:t>
                      </a:r>
                    </a:p>
                    <a:p>
                      <a:endParaRPr lang="en-CA" b="0" baseline="0" dirty="0">
                        <a:solidFill>
                          <a:schemeClr val="tx1"/>
                        </a:solidFill>
                      </a:endParaRPr>
                    </a:p>
                    <a:p>
                      <a:endParaRPr lang="en-CA" dirty="0">
                        <a:solidFill>
                          <a:schemeClr val="tx1"/>
                        </a:solidFill>
                      </a:endParaRPr>
                    </a:p>
                  </a:txBody>
                  <a:tcPr>
                    <a:noFill/>
                  </a:tcPr>
                </a:tc>
                <a:extLst>
                  <a:ext uri="{0D108BD9-81ED-4DB2-BD59-A6C34878D82A}">
                    <a16:rowId xmlns:a16="http://schemas.microsoft.com/office/drawing/2014/main" val="462056579"/>
                  </a:ext>
                </a:extLst>
              </a:tr>
            </a:tbl>
          </a:graphicData>
        </a:graphic>
      </p:graphicFrame>
      <p:sp>
        <p:nvSpPr>
          <p:cNvPr id="8" name="TextBox 7">
            <a:extLst>
              <a:ext uri="{FF2B5EF4-FFF2-40B4-BE49-F238E27FC236}">
                <a16:creationId xmlns:a16="http://schemas.microsoft.com/office/drawing/2014/main" id="{7F539823-F70F-41A8-9DA1-0E5191A04855}"/>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1759553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68D477F3-15B0-44F1-8168-10A5E4A882DC}"/>
              </a:ext>
            </a:extLst>
          </p:cNvPr>
          <p:cNvSpPr>
            <a:spLocks noGrp="1"/>
          </p:cNvSpPr>
          <p:nvPr>
            <p:ph type="sldNum" sz="quarter" idx="12"/>
          </p:nvPr>
        </p:nvSpPr>
        <p:spPr/>
        <p:txBody>
          <a:bodyPr/>
          <a:lstStyle/>
          <a:p>
            <a:pPr>
              <a:defRPr/>
            </a:pPr>
            <a:fld id="{4A2A61F4-C49E-4655-89F2-64B9779AD683}" type="slidenum">
              <a:rPr lang="en-US" altLang="en-US" smtClean="0"/>
              <a:pPr>
                <a:defRPr/>
              </a:pPr>
              <a:t>13</a:t>
            </a:fld>
            <a:endParaRPr lang="en-US" altLang="en-US"/>
          </a:p>
        </p:txBody>
      </p:sp>
      <p:sp>
        <p:nvSpPr>
          <p:cNvPr id="2" name="Title 1"/>
          <p:cNvSpPr>
            <a:spLocks noGrp="1"/>
          </p:cNvSpPr>
          <p:nvPr>
            <p:ph type="title" idx="4294967295"/>
          </p:nvPr>
        </p:nvSpPr>
        <p:spPr>
          <a:xfrm>
            <a:off x="0" y="277813"/>
            <a:ext cx="9144000" cy="1139825"/>
          </a:xfrm>
        </p:spPr>
        <p:txBody>
          <a:bodyPr/>
          <a:lstStyle/>
          <a:p>
            <a:r>
              <a:rPr lang="en-US" sz="4000" dirty="0"/>
              <a:t>Optional Review for Promotion</a:t>
            </a:r>
            <a:endParaRPr lang="en-CA" dirty="0"/>
          </a:p>
        </p:txBody>
      </p:sp>
      <p:graphicFrame>
        <p:nvGraphicFramePr>
          <p:cNvPr id="5" name="Table Placeholder 4"/>
          <p:cNvGraphicFramePr>
            <a:graphicFrameLocks noGrp="1"/>
          </p:cNvGraphicFramePr>
          <p:nvPr>
            <p:ph type="tbl" idx="4294967295"/>
            <p:extLst>
              <p:ext uri="{D42A27DB-BD31-4B8C-83A1-F6EECF244321}">
                <p14:modId xmlns:p14="http://schemas.microsoft.com/office/powerpoint/2010/main" val="2520917582"/>
              </p:ext>
            </p:extLst>
          </p:nvPr>
        </p:nvGraphicFramePr>
        <p:xfrm>
          <a:off x="914400" y="1417638"/>
          <a:ext cx="8229600" cy="419100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587416156"/>
                    </a:ext>
                  </a:extLst>
                </a:gridCol>
              </a:tblGrid>
              <a:tr h="4191000">
                <a:tc>
                  <a:txBody>
                    <a:bodyPr/>
                    <a:lstStyle/>
                    <a:p>
                      <a:pPr marL="0" indent="0">
                        <a:spcBef>
                          <a:spcPts val="1200"/>
                        </a:spcBef>
                        <a:buFont typeface="Arial" panose="020B0604020202020204" pitchFamily="34" charset="0"/>
                        <a:buNone/>
                      </a:pPr>
                      <a:r>
                        <a:rPr lang="en-CA" sz="2200" b="0" dirty="0">
                          <a:solidFill>
                            <a:schemeClr val="tx1">
                              <a:lumMod val="95000"/>
                              <a:lumOff val="5000"/>
                            </a:schemeClr>
                          </a:solidFill>
                        </a:rPr>
                        <a:t>For</a:t>
                      </a:r>
                      <a:r>
                        <a:rPr lang="en-CA" sz="2200" b="0" baseline="0" dirty="0">
                          <a:solidFill>
                            <a:schemeClr val="tx1">
                              <a:lumMod val="95000"/>
                              <a:lumOff val="5000"/>
                            </a:schemeClr>
                          </a:solidFill>
                        </a:rPr>
                        <a:t> tenured faculty:</a:t>
                      </a:r>
                    </a:p>
                    <a:p>
                      <a:pPr marL="342900" indent="-342900">
                        <a:spcBef>
                          <a:spcPts val="1200"/>
                        </a:spcBef>
                        <a:buFont typeface="Wingdings" panose="05000000000000000000" pitchFamily="2" charset="2"/>
                        <a:buChar char="§"/>
                      </a:pPr>
                      <a:r>
                        <a:rPr lang="en-CA" sz="2200" b="0" baseline="0" dirty="0">
                          <a:solidFill>
                            <a:schemeClr val="tx1">
                              <a:lumMod val="95000"/>
                              <a:lumOff val="5000"/>
                            </a:schemeClr>
                          </a:solidFill>
                        </a:rPr>
                        <a:t>If a promotion is denied, another optional review will not be conducted for three years from the time of submission</a:t>
                      </a:r>
                    </a:p>
                    <a:p>
                      <a:pPr marL="342900" indent="-342900">
                        <a:spcBef>
                          <a:spcPts val="1200"/>
                        </a:spcBef>
                        <a:buFont typeface="Wingdings" panose="05000000000000000000" pitchFamily="2" charset="2"/>
                        <a:buChar char="§"/>
                      </a:pPr>
                      <a:r>
                        <a:rPr lang="en-CA" sz="2200" b="0" baseline="0" dirty="0">
                          <a:solidFill>
                            <a:schemeClr val="tx1">
                              <a:lumMod val="95000"/>
                              <a:lumOff val="5000"/>
                            </a:schemeClr>
                          </a:solidFill>
                        </a:rPr>
                        <a:t>At any time, the Head may make a recommendation for a promotion review and if the candidate agrees, a review shall be conducted</a:t>
                      </a:r>
                    </a:p>
                    <a:p>
                      <a:pPr marL="342900" indent="-342900">
                        <a:spcBef>
                          <a:spcPts val="1200"/>
                        </a:spcBef>
                        <a:buFont typeface="Wingdings" panose="05000000000000000000" pitchFamily="2" charset="2"/>
                        <a:buChar char="§"/>
                      </a:pPr>
                      <a:r>
                        <a:rPr lang="en-CA" sz="2200" b="0" baseline="0" dirty="0">
                          <a:solidFill>
                            <a:schemeClr val="tx1">
                              <a:lumMod val="95000"/>
                              <a:lumOff val="5000"/>
                            </a:schemeClr>
                          </a:solidFill>
                        </a:rPr>
                        <a:t>If an optional review is stopped by the University, only the Candidate may stop the next optional review</a:t>
                      </a:r>
                    </a:p>
                    <a:p>
                      <a:pPr marL="342900" indent="-342900">
                        <a:spcBef>
                          <a:spcPts val="1200"/>
                        </a:spcBef>
                        <a:buFont typeface="Wingdings" panose="05000000000000000000" pitchFamily="2" charset="2"/>
                        <a:buChar char="§"/>
                      </a:pPr>
                      <a:r>
                        <a:rPr lang="en-CA" sz="2200" b="0" baseline="0" dirty="0">
                          <a:solidFill>
                            <a:schemeClr val="tx1">
                              <a:lumMod val="95000"/>
                              <a:lumOff val="5000"/>
                            </a:schemeClr>
                          </a:solidFill>
                        </a:rPr>
                        <a:t>An optional review is considered to have been conducted once referee letters have been solicited</a:t>
                      </a:r>
                      <a:endParaRPr lang="en-CA" sz="2200" b="0" dirty="0"/>
                    </a:p>
                  </a:txBody>
                  <a:tcPr>
                    <a:noFill/>
                  </a:tcPr>
                </a:tc>
                <a:extLst>
                  <a:ext uri="{0D108BD9-81ED-4DB2-BD59-A6C34878D82A}">
                    <a16:rowId xmlns:a16="http://schemas.microsoft.com/office/drawing/2014/main" val="1628711688"/>
                  </a:ext>
                </a:extLst>
              </a:tr>
            </a:tbl>
          </a:graphicData>
        </a:graphic>
      </p:graphicFrame>
      <p:sp>
        <p:nvSpPr>
          <p:cNvPr id="8" name="TextBox 7">
            <a:extLst>
              <a:ext uri="{FF2B5EF4-FFF2-40B4-BE49-F238E27FC236}">
                <a16:creationId xmlns:a16="http://schemas.microsoft.com/office/drawing/2014/main" id="{CF8E4A7C-05B9-49B1-BC41-4DB934071966}"/>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2401006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105542E-3496-4778-B2ED-A417227128E9}"/>
              </a:ext>
            </a:extLst>
          </p:cNvPr>
          <p:cNvSpPr>
            <a:spLocks noGrp="1"/>
          </p:cNvSpPr>
          <p:nvPr>
            <p:ph type="sldNum" sz="quarter" idx="12"/>
          </p:nvPr>
        </p:nvSpPr>
        <p:spPr/>
        <p:txBody>
          <a:bodyPr/>
          <a:lstStyle/>
          <a:p>
            <a:pPr>
              <a:defRPr/>
            </a:pPr>
            <a:fld id="{4A2A61F4-C49E-4655-89F2-64B9779AD683}" type="slidenum">
              <a:rPr lang="en-US" altLang="en-US" smtClean="0"/>
              <a:pPr>
                <a:defRPr/>
              </a:pPr>
              <a:t>14</a:t>
            </a:fld>
            <a:endParaRPr lang="en-US" altLang="en-US"/>
          </a:p>
        </p:txBody>
      </p:sp>
      <p:sp>
        <p:nvSpPr>
          <p:cNvPr id="14338" name="Rectangle 2"/>
          <p:cNvSpPr>
            <a:spLocks noGrp="1" noChangeArrowheads="1"/>
          </p:cNvSpPr>
          <p:nvPr>
            <p:ph type="title" idx="4294967295"/>
          </p:nvPr>
        </p:nvSpPr>
        <p:spPr>
          <a:xfrm>
            <a:off x="0" y="357187"/>
            <a:ext cx="9144000" cy="785813"/>
          </a:xfrm>
        </p:spPr>
        <p:txBody>
          <a:bodyPr/>
          <a:lstStyle/>
          <a:p>
            <a:pPr eaLnBrk="1" hangingPunct="1"/>
            <a:r>
              <a:rPr lang="en-US" sz="3600" dirty="0"/>
              <a:t>Head’s Meeting</a:t>
            </a:r>
          </a:p>
        </p:txBody>
      </p:sp>
      <p:sp>
        <p:nvSpPr>
          <p:cNvPr id="323587" name="Text Box 3"/>
          <p:cNvSpPr txBox="1">
            <a:spLocks noChangeArrowheads="1"/>
          </p:cNvSpPr>
          <p:nvPr/>
        </p:nvSpPr>
        <p:spPr bwMode="auto">
          <a:xfrm>
            <a:off x="952500" y="1828800"/>
            <a:ext cx="7239000" cy="3293209"/>
          </a:xfrm>
          <a:prstGeom prst="rect">
            <a:avLst/>
          </a:prstGeom>
          <a:noFill/>
          <a:ln w="9525">
            <a:noFill/>
            <a:miter lim="800000"/>
            <a:headEnd/>
            <a:tailEnd/>
          </a:ln>
        </p:spPr>
        <p:txBody>
          <a:bodyPr>
            <a:spAutoFit/>
          </a:bodyPr>
          <a:lstStyle/>
          <a:p>
            <a:pPr marL="457200" indent="-457200" eaLnBrk="0" hangingPunct="0">
              <a:spcBef>
                <a:spcPct val="50000"/>
              </a:spcBef>
              <a:buClr>
                <a:schemeClr val="tx1"/>
              </a:buClr>
              <a:buFont typeface="Wingdings" panose="05000000000000000000" pitchFamily="2" charset="2"/>
              <a:buChar char="§"/>
              <a:defRPr/>
            </a:pPr>
            <a:r>
              <a:rPr lang="en-US" sz="3200" i="0" dirty="0">
                <a:latin typeface="+mn-lt"/>
              </a:rPr>
              <a:t>By June 30, the Head must meet with all pre-tenure faculty annually. </a:t>
            </a:r>
          </a:p>
          <a:p>
            <a:pPr marL="457200" indent="-457200" eaLnBrk="0" hangingPunct="0">
              <a:spcBef>
                <a:spcPct val="50000"/>
              </a:spcBef>
              <a:buClr>
                <a:schemeClr val="tx1"/>
              </a:buClr>
              <a:buFont typeface="Wingdings" panose="05000000000000000000" pitchFamily="2" charset="2"/>
              <a:buChar char="§"/>
              <a:defRPr/>
            </a:pPr>
            <a:r>
              <a:rPr lang="en-US" sz="3200" i="0" dirty="0">
                <a:latin typeface="+mn-lt"/>
              </a:rPr>
              <a:t>For tenured faculty, we encourage annual meetings or, at minimum, at least in the 2 years prior to a promotion review.</a:t>
            </a:r>
          </a:p>
        </p:txBody>
      </p:sp>
      <p:sp>
        <p:nvSpPr>
          <p:cNvPr id="8" name="TextBox 7">
            <a:extLst>
              <a:ext uri="{FF2B5EF4-FFF2-40B4-BE49-F238E27FC236}">
                <a16:creationId xmlns:a16="http://schemas.microsoft.com/office/drawing/2014/main" id="{50294531-E7F1-4628-827F-40DA0212C988}"/>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B450ED2-6B33-4B45-9662-0389B274809D}"/>
              </a:ext>
            </a:extLst>
          </p:cNvPr>
          <p:cNvSpPr>
            <a:spLocks noGrp="1"/>
          </p:cNvSpPr>
          <p:nvPr>
            <p:ph type="sldNum" sz="quarter" idx="12"/>
          </p:nvPr>
        </p:nvSpPr>
        <p:spPr/>
        <p:txBody>
          <a:bodyPr/>
          <a:lstStyle/>
          <a:p>
            <a:pPr>
              <a:defRPr/>
            </a:pPr>
            <a:fld id="{4A2A61F4-C49E-4655-89F2-64B9779AD683}" type="slidenum">
              <a:rPr lang="en-US" altLang="en-US" smtClean="0"/>
              <a:pPr>
                <a:defRPr/>
              </a:pPr>
              <a:t>15</a:t>
            </a:fld>
            <a:endParaRPr lang="en-US" altLang="en-US"/>
          </a:p>
        </p:txBody>
      </p:sp>
      <p:sp>
        <p:nvSpPr>
          <p:cNvPr id="15362" name="Rectangle 2"/>
          <p:cNvSpPr>
            <a:spLocks noGrp="1" noChangeArrowheads="1"/>
          </p:cNvSpPr>
          <p:nvPr>
            <p:ph type="title" idx="4294967295"/>
          </p:nvPr>
        </p:nvSpPr>
        <p:spPr>
          <a:xfrm>
            <a:off x="0" y="356797"/>
            <a:ext cx="9144000" cy="785813"/>
          </a:xfrm>
        </p:spPr>
        <p:txBody>
          <a:bodyPr/>
          <a:lstStyle/>
          <a:p>
            <a:pPr eaLnBrk="1" hangingPunct="1"/>
            <a:r>
              <a:rPr lang="en-US" sz="3600" dirty="0"/>
              <a:t>Head’s Meeting</a:t>
            </a:r>
          </a:p>
        </p:txBody>
      </p:sp>
      <p:sp>
        <p:nvSpPr>
          <p:cNvPr id="408579" name="Text Box 3"/>
          <p:cNvSpPr txBox="1">
            <a:spLocks noChangeArrowheads="1"/>
          </p:cNvSpPr>
          <p:nvPr/>
        </p:nvSpPr>
        <p:spPr bwMode="auto">
          <a:xfrm>
            <a:off x="990600" y="1524000"/>
            <a:ext cx="7239000" cy="3554819"/>
          </a:xfrm>
          <a:prstGeom prst="rect">
            <a:avLst/>
          </a:prstGeom>
          <a:noFill/>
          <a:ln w="9525">
            <a:noFill/>
            <a:miter lim="800000"/>
            <a:headEnd/>
            <a:tailEnd/>
          </a:ln>
        </p:spPr>
        <p:txBody>
          <a:bodyPr>
            <a:spAutoFit/>
          </a:bodyPr>
          <a:lstStyle/>
          <a:p>
            <a:pPr marL="457200" indent="-457200" eaLnBrk="0" hangingPunct="0">
              <a:spcBef>
                <a:spcPct val="50000"/>
              </a:spcBef>
              <a:buClr>
                <a:schemeClr val="tx1"/>
              </a:buClr>
              <a:buFont typeface="Wingdings" panose="05000000000000000000" pitchFamily="2" charset="2"/>
              <a:buChar char="§"/>
              <a:defRPr/>
            </a:pPr>
            <a:r>
              <a:rPr lang="en-US" sz="3000" i="0" dirty="0">
                <a:latin typeface="+mn-lt"/>
              </a:rPr>
              <a:t>During candidate’s first year of appointment – will review criteria and expectations for reappointment/tenure/ promotion</a:t>
            </a:r>
          </a:p>
          <a:p>
            <a:pPr marL="457200" indent="-457200" eaLnBrk="0" hangingPunct="0">
              <a:spcBef>
                <a:spcPct val="50000"/>
              </a:spcBef>
              <a:buClr>
                <a:schemeClr val="tx1"/>
              </a:buClr>
              <a:buFont typeface="Wingdings" panose="05000000000000000000" pitchFamily="2" charset="2"/>
              <a:buChar char="§"/>
              <a:defRPr/>
            </a:pPr>
            <a:r>
              <a:rPr lang="en-US" sz="3000" i="0" dirty="0">
                <a:latin typeface="+mn-lt"/>
              </a:rPr>
              <a:t>Candidate must provide updated cv and other relevant information to Head before meeting</a:t>
            </a:r>
          </a:p>
        </p:txBody>
      </p:sp>
      <p:sp>
        <p:nvSpPr>
          <p:cNvPr id="8" name="TextBox 7">
            <a:extLst>
              <a:ext uri="{FF2B5EF4-FFF2-40B4-BE49-F238E27FC236}">
                <a16:creationId xmlns:a16="http://schemas.microsoft.com/office/drawing/2014/main" id="{613941F9-9BAE-4BD7-B64B-021F28FB22F3}"/>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7A0CC0D6-B895-46BC-891A-EC5BD82155DB}"/>
              </a:ext>
            </a:extLst>
          </p:cNvPr>
          <p:cNvSpPr>
            <a:spLocks noGrp="1"/>
          </p:cNvSpPr>
          <p:nvPr>
            <p:ph type="sldNum" sz="quarter" idx="12"/>
          </p:nvPr>
        </p:nvSpPr>
        <p:spPr/>
        <p:txBody>
          <a:bodyPr/>
          <a:lstStyle/>
          <a:p>
            <a:pPr>
              <a:defRPr/>
            </a:pPr>
            <a:fld id="{4A2A61F4-C49E-4655-89F2-64B9779AD683}" type="slidenum">
              <a:rPr lang="en-US" altLang="en-US" smtClean="0"/>
              <a:pPr>
                <a:defRPr/>
              </a:pPr>
              <a:t>16</a:t>
            </a:fld>
            <a:endParaRPr lang="en-US" altLang="en-US"/>
          </a:p>
        </p:txBody>
      </p:sp>
      <p:graphicFrame>
        <p:nvGraphicFramePr>
          <p:cNvPr id="5" name="Table Placeholder 4"/>
          <p:cNvGraphicFramePr>
            <a:graphicFrameLocks noGrp="1"/>
          </p:cNvGraphicFramePr>
          <p:nvPr>
            <p:ph type="tbl" idx="4294967295"/>
            <p:extLst>
              <p:ext uri="{D42A27DB-BD31-4B8C-83A1-F6EECF244321}">
                <p14:modId xmlns:p14="http://schemas.microsoft.com/office/powerpoint/2010/main" val="1849546005"/>
              </p:ext>
            </p:extLst>
          </p:nvPr>
        </p:nvGraphicFramePr>
        <p:xfrm>
          <a:off x="838200" y="1371600"/>
          <a:ext cx="7772400" cy="4114800"/>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2589973540"/>
                    </a:ext>
                  </a:extLst>
                </a:gridCol>
              </a:tblGrid>
              <a:tr h="4114800">
                <a:tc>
                  <a:txBody>
                    <a:bodyPr/>
                    <a:lstStyle/>
                    <a:p>
                      <a:pPr marL="0" indent="0">
                        <a:spcBef>
                          <a:spcPts val="1200"/>
                        </a:spcBef>
                        <a:buFontTx/>
                        <a:buNone/>
                      </a:pPr>
                      <a:r>
                        <a:rPr lang="en-CA" sz="2200" b="0" dirty="0">
                          <a:solidFill>
                            <a:schemeClr val="tx1"/>
                          </a:solidFill>
                        </a:rPr>
                        <a:t>Purpose</a:t>
                      </a:r>
                      <a:r>
                        <a:rPr lang="en-CA" sz="2200" b="0" baseline="0" dirty="0">
                          <a:solidFill>
                            <a:schemeClr val="tx1"/>
                          </a:solidFill>
                        </a:rPr>
                        <a:t> of meeting:</a:t>
                      </a:r>
                    </a:p>
                    <a:p>
                      <a:pPr marL="342900" indent="-342900">
                        <a:spcBef>
                          <a:spcPts val="1200"/>
                        </a:spcBef>
                        <a:buFont typeface="Wingdings" panose="05000000000000000000" pitchFamily="2" charset="2"/>
                        <a:buChar char="§"/>
                      </a:pPr>
                      <a:r>
                        <a:rPr lang="en-CA" sz="2200" b="0" baseline="0" dirty="0">
                          <a:solidFill>
                            <a:schemeClr val="tx1"/>
                          </a:solidFill>
                        </a:rPr>
                        <a:t>Discuss timing of next review</a:t>
                      </a:r>
                    </a:p>
                    <a:p>
                      <a:pPr marL="342900" indent="-342900">
                        <a:spcBef>
                          <a:spcPts val="1200"/>
                        </a:spcBef>
                        <a:buFont typeface="Wingdings" panose="05000000000000000000" pitchFamily="2" charset="2"/>
                        <a:buChar char="§"/>
                      </a:pPr>
                      <a:r>
                        <a:rPr lang="en-CA" sz="2200" b="0" baseline="0" dirty="0">
                          <a:solidFill>
                            <a:schemeClr val="tx1"/>
                          </a:solidFill>
                        </a:rPr>
                        <a:t>Review criteria and expectations of the next review and means of assessment </a:t>
                      </a:r>
                    </a:p>
                    <a:p>
                      <a:pPr marL="342900" indent="-342900">
                        <a:spcBef>
                          <a:spcPts val="1200"/>
                        </a:spcBef>
                        <a:buFont typeface="Wingdings" panose="05000000000000000000" pitchFamily="2" charset="2"/>
                        <a:buChar char="§"/>
                      </a:pPr>
                      <a:r>
                        <a:rPr lang="en-CA" sz="2200" b="0" baseline="0" dirty="0">
                          <a:solidFill>
                            <a:schemeClr val="tx1"/>
                          </a:solidFill>
                        </a:rPr>
                        <a:t>Review of candidate’s record including strengths and potential difficulties and where necessary, identify support</a:t>
                      </a:r>
                    </a:p>
                    <a:p>
                      <a:pPr marL="342900" indent="-342900">
                        <a:spcBef>
                          <a:spcPts val="1200"/>
                        </a:spcBef>
                        <a:buFont typeface="Wingdings" panose="05000000000000000000" pitchFamily="2" charset="2"/>
                        <a:buChar char="§"/>
                      </a:pPr>
                      <a:r>
                        <a:rPr lang="en-CA" sz="2200" b="0" baseline="0" dirty="0">
                          <a:solidFill>
                            <a:schemeClr val="tx1"/>
                          </a:solidFill>
                        </a:rPr>
                        <a:t>Relevant dossier documentation </a:t>
                      </a:r>
                    </a:p>
                    <a:p>
                      <a:pPr marL="342900" indent="-342900">
                        <a:spcBef>
                          <a:spcPts val="1200"/>
                        </a:spcBef>
                        <a:buFont typeface="Wingdings" panose="05000000000000000000" pitchFamily="2" charset="2"/>
                        <a:buChar char="§"/>
                      </a:pPr>
                      <a:r>
                        <a:rPr lang="en-CA" sz="2200" b="0" dirty="0">
                          <a:solidFill>
                            <a:schemeClr val="tx1"/>
                          </a:solidFill>
                        </a:rPr>
                        <a:t>Head</a:t>
                      </a:r>
                      <a:r>
                        <a:rPr lang="en-CA" sz="2200" b="0" baseline="0" dirty="0">
                          <a:solidFill>
                            <a:schemeClr val="tx1"/>
                          </a:solidFill>
                        </a:rPr>
                        <a:t> and Candidate must agree, in writing, on matters discussed</a:t>
                      </a:r>
                      <a:endParaRPr lang="en-CA" sz="2200" b="0" dirty="0">
                        <a:solidFill>
                          <a:schemeClr val="tx1"/>
                        </a:solidFill>
                      </a:endParaRPr>
                    </a:p>
                  </a:txBody>
                  <a:tcPr>
                    <a:noFill/>
                  </a:tcPr>
                </a:tc>
                <a:extLst>
                  <a:ext uri="{0D108BD9-81ED-4DB2-BD59-A6C34878D82A}">
                    <a16:rowId xmlns:a16="http://schemas.microsoft.com/office/drawing/2014/main" val="3002540941"/>
                  </a:ext>
                </a:extLst>
              </a:tr>
            </a:tbl>
          </a:graphicData>
        </a:graphic>
      </p:graphicFrame>
      <p:sp>
        <p:nvSpPr>
          <p:cNvPr id="8" name="TextBox 7">
            <a:extLst>
              <a:ext uri="{FF2B5EF4-FFF2-40B4-BE49-F238E27FC236}">
                <a16:creationId xmlns:a16="http://schemas.microsoft.com/office/drawing/2014/main" id="{B6069B74-3777-4DB2-BE85-9712A5ADE624}"/>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
        <p:nvSpPr>
          <p:cNvPr id="6" name="Rectangle 2">
            <a:extLst>
              <a:ext uri="{FF2B5EF4-FFF2-40B4-BE49-F238E27FC236}">
                <a16:creationId xmlns:a16="http://schemas.microsoft.com/office/drawing/2014/main" id="{E1463A35-5405-4148-9430-7869D822B585}"/>
              </a:ext>
            </a:extLst>
          </p:cNvPr>
          <p:cNvSpPr txBox="1">
            <a:spLocks noChangeArrowheads="1"/>
          </p:cNvSpPr>
          <p:nvPr/>
        </p:nvSpPr>
        <p:spPr>
          <a:xfrm>
            <a:off x="0" y="356797"/>
            <a:ext cx="9144000" cy="78581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spcAft>
                <a:spcPts val="0"/>
              </a:spcAft>
            </a:pPr>
            <a:r>
              <a:rPr lang="en-US" i="0"/>
              <a:t>Head’s Meeting</a:t>
            </a:r>
            <a:endParaRPr lang="en-US" i="0" dirty="0"/>
          </a:p>
        </p:txBody>
      </p:sp>
    </p:spTree>
    <p:extLst>
      <p:ext uri="{BB962C8B-B14F-4D97-AF65-F5344CB8AC3E}">
        <p14:creationId xmlns:p14="http://schemas.microsoft.com/office/powerpoint/2010/main" val="2415456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E9F5903E-C1C4-49DD-957D-565387F93E3D}"/>
              </a:ext>
            </a:extLst>
          </p:cNvPr>
          <p:cNvSpPr>
            <a:spLocks noGrp="1"/>
          </p:cNvSpPr>
          <p:nvPr>
            <p:ph type="sldNum" sz="quarter" idx="12"/>
          </p:nvPr>
        </p:nvSpPr>
        <p:spPr/>
        <p:txBody>
          <a:bodyPr/>
          <a:lstStyle/>
          <a:p>
            <a:pPr>
              <a:defRPr/>
            </a:pPr>
            <a:fld id="{4A2A61F4-C49E-4655-89F2-64B9779AD683}" type="slidenum">
              <a:rPr lang="en-US" altLang="en-US" smtClean="0"/>
              <a:pPr>
                <a:defRPr/>
              </a:pPr>
              <a:t>17</a:t>
            </a:fld>
            <a:endParaRPr lang="en-US" altLang="en-US"/>
          </a:p>
        </p:txBody>
      </p:sp>
      <p:sp>
        <p:nvSpPr>
          <p:cNvPr id="2" name="Title 1"/>
          <p:cNvSpPr>
            <a:spLocks noGrp="1"/>
          </p:cNvSpPr>
          <p:nvPr>
            <p:ph type="title" idx="4294967295"/>
          </p:nvPr>
        </p:nvSpPr>
        <p:spPr>
          <a:xfrm>
            <a:off x="0" y="277813"/>
            <a:ext cx="9144000" cy="1139825"/>
          </a:xfrm>
        </p:spPr>
        <p:txBody>
          <a:bodyPr/>
          <a:lstStyle/>
          <a:p>
            <a:r>
              <a:rPr lang="en-CA" dirty="0"/>
              <a:t>The Initial File</a:t>
            </a:r>
            <a:endParaRPr lang="en-US" dirty="0"/>
          </a:p>
        </p:txBody>
      </p:sp>
      <p:sp>
        <p:nvSpPr>
          <p:cNvPr id="5" name="Text Box 3"/>
          <p:cNvSpPr txBox="1">
            <a:spLocks noChangeArrowheads="1"/>
          </p:cNvSpPr>
          <p:nvPr/>
        </p:nvSpPr>
        <p:spPr bwMode="auto">
          <a:xfrm>
            <a:off x="990600" y="2057400"/>
            <a:ext cx="7239000" cy="2062103"/>
          </a:xfrm>
          <a:prstGeom prst="rect">
            <a:avLst/>
          </a:prstGeom>
          <a:noFill/>
          <a:ln w="9525">
            <a:noFill/>
            <a:miter lim="800000"/>
            <a:headEnd/>
            <a:tailEnd/>
          </a:ln>
        </p:spPr>
        <p:txBody>
          <a:bodyPr>
            <a:spAutoFit/>
          </a:bodyPr>
          <a:lstStyle/>
          <a:p>
            <a:pPr marL="457200" indent="-457200" eaLnBrk="0" hangingPunct="0">
              <a:spcBef>
                <a:spcPts val="0"/>
              </a:spcBef>
              <a:buClr>
                <a:schemeClr val="tx1"/>
              </a:buClr>
              <a:buFont typeface="Wingdings" panose="05000000000000000000" pitchFamily="2" charset="2"/>
              <a:buChar char="§"/>
              <a:defRPr/>
            </a:pPr>
            <a:r>
              <a:rPr lang="en-US" sz="3200" i="0" dirty="0">
                <a:latin typeface="+mn-lt"/>
              </a:rPr>
              <a:t>Unless otherwise agreed, the faculty member’s dossier and all relevant documentation necessary for review must be submitted by September 15. </a:t>
            </a:r>
          </a:p>
        </p:txBody>
      </p:sp>
      <p:sp>
        <p:nvSpPr>
          <p:cNvPr id="8" name="TextBox 7">
            <a:extLst>
              <a:ext uri="{FF2B5EF4-FFF2-40B4-BE49-F238E27FC236}">
                <a16:creationId xmlns:a16="http://schemas.microsoft.com/office/drawing/2014/main" id="{44C77E73-FB68-4181-B3CC-C342757AF2C7}"/>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40045CE-9445-4226-9AD0-91114E1748BD}"/>
              </a:ext>
            </a:extLst>
          </p:cNvPr>
          <p:cNvSpPr>
            <a:spLocks noGrp="1"/>
          </p:cNvSpPr>
          <p:nvPr>
            <p:ph type="sldNum" sz="quarter" idx="12"/>
          </p:nvPr>
        </p:nvSpPr>
        <p:spPr/>
        <p:txBody>
          <a:bodyPr/>
          <a:lstStyle/>
          <a:p>
            <a:pPr>
              <a:defRPr/>
            </a:pPr>
            <a:fld id="{4A2A61F4-C49E-4655-89F2-64B9779AD683}" type="slidenum">
              <a:rPr lang="en-US" altLang="en-US" smtClean="0"/>
              <a:pPr>
                <a:defRPr/>
              </a:pPr>
              <a:t>18</a:t>
            </a:fld>
            <a:endParaRPr lang="en-US" altLang="en-US"/>
          </a:p>
        </p:txBody>
      </p:sp>
      <p:sp>
        <p:nvSpPr>
          <p:cNvPr id="16386" name="Rectangle 2"/>
          <p:cNvSpPr>
            <a:spLocks noGrp="1" noChangeArrowheads="1"/>
          </p:cNvSpPr>
          <p:nvPr>
            <p:ph type="title" idx="4294967295"/>
          </p:nvPr>
        </p:nvSpPr>
        <p:spPr>
          <a:xfrm>
            <a:off x="0" y="228600"/>
            <a:ext cx="9144000" cy="785813"/>
          </a:xfrm>
        </p:spPr>
        <p:txBody>
          <a:bodyPr/>
          <a:lstStyle/>
          <a:p>
            <a:pPr eaLnBrk="1" hangingPunct="1"/>
            <a:r>
              <a:rPr lang="en-US" sz="3600" dirty="0"/>
              <a:t>Eligibility to be Consulted</a:t>
            </a:r>
          </a:p>
        </p:txBody>
      </p:sp>
      <p:sp>
        <p:nvSpPr>
          <p:cNvPr id="20484" name="Text Box 3"/>
          <p:cNvSpPr txBox="1">
            <a:spLocks noChangeArrowheads="1"/>
          </p:cNvSpPr>
          <p:nvPr/>
        </p:nvSpPr>
        <p:spPr bwMode="auto">
          <a:xfrm>
            <a:off x="1143000" y="1379577"/>
            <a:ext cx="6858000" cy="4116512"/>
          </a:xfrm>
          <a:prstGeom prst="rect">
            <a:avLst/>
          </a:prstGeom>
          <a:noFill/>
          <a:ln w="9525">
            <a:noFill/>
            <a:miter lim="800000"/>
            <a:headEnd/>
            <a:tailEnd/>
          </a:ln>
        </p:spPr>
        <p:txBody>
          <a:bodyPr wrap="square">
            <a:spAutoFit/>
          </a:bodyPr>
          <a:lstStyle/>
          <a:p>
            <a:pPr marL="457200" indent="-457200" eaLnBrk="0" hangingPunct="0">
              <a:spcBef>
                <a:spcPts val="1200"/>
              </a:spcBef>
              <a:spcAft>
                <a:spcPts val="600"/>
              </a:spcAft>
              <a:buFont typeface="Wingdings" panose="05000000000000000000" pitchFamily="2" charset="2"/>
              <a:buChar char="§"/>
              <a:defRPr/>
            </a:pPr>
            <a:r>
              <a:rPr lang="en-US" sz="2700" i="0" dirty="0">
                <a:latin typeface="+mn-lt"/>
              </a:rPr>
              <a:t>The Head must consult with eligible members of the departmental standing committee on all reappointment, tenure and promotion cases.</a:t>
            </a:r>
          </a:p>
          <a:p>
            <a:pPr marL="457200" indent="-457200" eaLnBrk="0" hangingPunct="0">
              <a:spcBef>
                <a:spcPct val="50000"/>
              </a:spcBef>
              <a:buFont typeface="Wingdings" panose="05000000000000000000" pitchFamily="2" charset="2"/>
              <a:buChar char="§"/>
              <a:defRPr/>
            </a:pPr>
            <a:r>
              <a:rPr lang="en-US" sz="2700" i="0" dirty="0">
                <a:latin typeface="+mn-lt"/>
              </a:rPr>
              <a:t>Each Academic Unit is required to have documented procedures regarding consultation with the departmental standing committee for all reappointment, tenure and promotion cases.</a:t>
            </a:r>
            <a:endParaRPr lang="en-US" sz="2400" i="0" dirty="0"/>
          </a:p>
        </p:txBody>
      </p:sp>
      <p:sp>
        <p:nvSpPr>
          <p:cNvPr id="8" name="TextBox 7">
            <a:extLst>
              <a:ext uri="{FF2B5EF4-FFF2-40B4-BE49-F238E27FC236}">
                <a16:creationId xmlns:a16="http://schemas.microsoft.com/office/drawing/2014/main" id="{E8263D7A-B27B-4E83-9C84-800CCD4ACDD1}"/>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297084E-A238-4F4F-8869-3AFA5C17E39F}"/>
              </a:ext>
            </a:extLst>
          </p:cNvPr>
          <p:cNvSpPr>
            <a:spLocks noGrp="1"/>
          </p:cNvSpPr>
          <p:nvPr>
            <p:ph type="sldNum" sz="quarter" idx="12"/>
          </p:nvPr>
        </p:nvSpPr>
        <p:spPr/>
        <p:txBody>
          <a:bodyPr/>
          <a:lstStyle/>
          <a:p>
            <a:pPr>
              <a:defRPr/>
            </a:pPr>
            <a:fld id="{4A2A61F4-C49E-4655-89F2-64B9779AD683}" type="slidenum">
              <a:rPr lang="en-US" altLang="en-US" smtClean="0"/>
              <a:pPr>
                <a:defRPr/>
              </a:pPr>
              <a:t>19</a:t>
            </a:fld>
            <a:endParaRPr lang="en-US" altLang="en-US"/>
          </a:p>
        </p:txBody>
      </p:sp>
      <p:sp>
        <p:nvSpPr>
          <p:cNvPr id="18434" name="Rectangle 2"/>
          <p:cNvSpPr>
            <a:spLocks noGrp="1" noChangeArrowheads="1"/>
          </p:cNvSpPr>
          <p:nvPr>
            <p:ph type="title" idx="4294967295"/>
          </p:nvPr>
        </p:nvSpPr>
        <p:spPr>
          <a:xfrm>
            <a:off x="0" y="228600"/>
            <a:ext cx="9144000" cy="785813"/>
          </a:xfrm>
        </p:spPr>
        <p:txBody>
          <a:bodyPr/>
          <a:lstStyle/>
          <a:p>
            <a:pPr eaLnBrk="1" hangingPunct="1"/>
            <a:r>
              <a:rPr lang="en-US" sz="3600"/>
              <a:t>Letters of Reference</a:t>
            </a:r>
          </a:p>
        </p:txBody>
      </p:sp>
      <p:sp>
        <p:nvSpPr>
          <p:cNvPr id="325635" name="Text Box 3"/>
          <p:cNvSpPr txBox="1">
            <a:spLocks noChangeArrowheads="1"/>
          </p:cNvSpPr>
          <p:nvPr/>
        </p:nvSpPr>
        <p:spPr bwMode="auto">
          <a:xfrm>
            <a:off x="685800" y="1600200"/>
            <a:ext cx="7848600" cy="3785652"/>
          </a:xfrm>
          <a:prstGeom prst="rect">
            <a:avLst/>
          </a:prstGeom>
          <a:noFill/>
          <a:ln w="9525">
            <a:noFill/>
            <a:miter lim="800000"/>
            <a:headEnd/>
            <a:tailEnd/>
          </a:ln>
        </p:spPr>
        <p:txBody>
          <a:bodyPr>
            <a:spAutoFit/>
          </a:bodyPr>
          <a:lstStyle/>
          <a:p>
            <a:pPr marL="457200" indent="-457200" eaLnBrk="0" hangingPunct="0">
              <a:spcBef>
                <a:spcPct val="50000"/>
              </a:spcBef>
              <a:buFont typeface="Wingdings" panose="05000000000000000000" pitchFamily="2" charset="2"/>
              <a:buChar char="§"/>
              <a:defRPr/>
            </a:pPr>
            <a:r>
              <a:rPr lang="en-US" sz="2900" i="0" dirty="0">
                <a:latin typeface="+mn-lt"/>
              </a:rPr>
              <a:t>All tenure and promotion cases require at least 4 letters of reference.</a:t>
            </a:r>
          </a:p>
          <a:p>
            <a:pPr marL="457200" indent="-457200" eaLnBrk="0" hangingPunct="0">
              <a:spcBef>
                <a:spcPct val="50000"/>
              </a:spcBef>
              <a:buFont typeface="Wingdings" panose="05000000000000000000" pitchFamily="2" charset="2"/>
              <a:buChar char="§"/>
              <a:defRPr/>
            </a:pPr>
            <a:r>
              <a:rPr lang="en-US" sz="2900" i="0" dirty="0">
                <a:latin typeface="+mn-lt"/>
              </a:rPr>
              <a:t>The candidate provides 4 names, of which 2 must be solicited.</a:t>
            </a:r>
          </a:p>
          <a:p>
            <a:pPr marL="457200" indent="-457200" eaLnBrk="0" hangingPunct="0">
              <a:spcBef>
                <a:spcPct val="50000"/>
              </a:spcBef>
              <a:buFont typeface="Wingdings" panose="05000000000000000000" pitchFamily="2" charset="2"/>
              <a:buChar char="§"/>
              <a:defRPr/>
            </a:pPr>
            <a:r>
              <a:rPr lang="en-US" sz="2900" i="0" dirty="0">
                <a:latin typeface="+mn-lt"/>
              </a:rPr>
              <a:t>The Head then consults with the departmental standing committee on choosing the final list of referees.</a:t>
            </a:r>
          </a:p>
        </p:txBody>
      </p:sp>
      <p:sp>
        <p:nvSpPr>
          <p:cNvPr id="8" name="TextBox 7">
            <a:extLst>
              <a:ext uri="{FF2B5EF4-FFF2-40B4-BE49-F238E27FC236}">
                <a16:creationId xmlns:a16="http://schemas.microsoft.com/office/drawing/2014/main" id="{0EC901DF-A64C-461A-9ECB-E1183312FA27}"/>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829693A3-3023-41F4-8B7A-9F9F275A1410}"/>
              </a:ext>
            </a:extLst>
          </p:cNvPr>
          <p:cNvSpPr>
            <a:spLocks noGrp="1"/>
          </p:cNvSpPr>
          <p:nvPr>
            <p:ph type="sldNum" sz="quarter" idx="12"/>
          </p:nvPr>
        </p:nvSpPr>
        <p:spPr/>
        <p:txBody>
          <a:bodyPr/>
          <a:lstStyle/>
          <a:p>
            <a:pPr>
              <a:defRPr/>
            </a:pPr>
            <a:fld id="{89654FC1-40C8-44C2-A76C-86E01097A9EC}" type="slidenum">
              <a:rPr lang="en-US" altLang="en-US" sz="1200" b="1" i="0" smtClean="0">
                <a:solidFill>
                  <a:schemeClr val="bg1"/>
                </a:solidFill>
                <a:latin typeface="+mn-lt"/>
              </a:rPr>
              <a:pPr>
                <a:defRPr/>
              </a:pPr>
              <a:t>2</a:t>
            </a:fld>
            <a:endParaRPr lang="en-US" altLang="en-US" sz="1200" b="1" i="0" dirty="0">
              <a:solidFill>
                <a:schemeClr val="bg1"/>
              </a:solidFill>
              <a:latin typeface="+mn-lt"/>
            </a:endParaRPr>
          </a:p>
        </p:txBody>
      </p:sp>
      <p:sp>
        <p:nvSpPr>
          <p:cNvPr id="6146" name="Title 1"/>
          <p:cNvSpPr>
            <a:spLocks noGrp="1"/>
          </p:cNvSpPr>
          <p:nvPr>
            <p:ph type="title" idx="4294967295"/>
          </p:nvPr>
        </p:nvSpPr>
        <p:spPr>
          <a:xfrm>
            <a:off x="0" y="277813"/>
            <a:ext cx="9144000" cy="865187"/>
          </a:xfrm>
        </p:spPr>
        <p:txBody>
          <a:bodyPr/>
          <a:lstStyle/>
          <a:p>
            <a:r>
              <a:rPr lang="en-US" sz="3600" dirty="0"/>
              <a:t>Agenda</a:t>
            </a:r>
          </a:p>
        </p:txBody>
      </p:sp>
      <p:sp>
        <p:nvSpPr>
          <p:cNvPr id="6147" name="Content Placeholder 2"/>
          <p:cNvSpPr>
            <a:spLocks noGrp="1"/>
          </p:cNvSpPr>
          <p:nvPr>
            <p:ph idx="4294967295"/>
          </p:nvPr>
        </p:nvSpPr>
        <p:spPr>
          <a:xfrm>
            <a:off x="590053" y="1447800"/>
            <a:ext cx="8229600" cy="3733800"/>
          </a:xfrm>
        </p:spPr>
        <p:txBody>
          <a:bodyPr/>
          <a:lstStyle/>
          <a:p>
            <a:r>
              <a:rPr lang="en-US" dirty="0"/>
              <a:t>Welcome</a:t>
            </a:r>
          </a:p>
          <a:p>
            <a:r>
              <a:rPr lang="en-US" dirty="0"/>
              <a:t>Guide to Tenure &amp; Promotion – </a:t>
            </a:r>
            <a:br>
              <a:rPr lang="en-US" dirty="0"/>
            </a:br>
            <a:r>
              <a:rPr lang="en-US" dirty="0"/>
              <a:t>Robin Roff &amp; Mark Trowell</a:t>
            </a:r>
          </a:p>
          <a:p>
            <a:r>
              <a:rPr lang="en-US" dirty="0"/>
              <a:t>Senior Appointments Committee – Mark Schaller</a:t>
            </a:r>
          </a:p>
          <a:p>
            <a:r>
              <a:rPr lang="en-US" dirty="0"/>
              <a:t>Questions and Discussion</a:t>
            </a:r>
          </a:p>
          <a:p>
            <a:pPr>
              <a:buFont typeface="Wingdings" pitchFamily="2" charset="2"/>
              <a:buNone/>
            </a:pPr>
            <a:endParaRPr lang="en-US" dirty="0"/>
          </a:p>
        </p:txBody>
      </p:sp>
      <p:sp>
        <p:nvSpPr>
          <p:cNvPr id="3" name="TextBox 2">
            <a:extLst>
              <a:ext uri="{FF2B5EF4-FFF2-40B4-BE49-F238E27FC236}">
                <a16:creationId xmlns:a16="http://schemas.microsoft.com/office/drawing/2014/main" id="{13FBA621-A9ED-4831-8F33-A6BCE36A6B2E}"/>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68CB831-A1FE-4B8F-B75E-A92A926EEB8B}"/>
              </a:ext>
            </a:extLst>
          </p:cNvPr>
          <p:cNvSpPr>
            <a:spLocks noGrp="1"/>
          </p:cNvSpPr>
          <p:nvPr>
            <p:ph type="sldNum" sz="quarter" idx="12"/>
          </p:nvPr>
        </p:nvSpPr>
        <p:spPr/>
        <p:txBody>
          <a:bodyPr/>
          <a:lstStyle/>
          <a:p>
            <a:pPr>
              <a:defRPr/>
            </a:pPr>
            <a:fld id="{4A2A61F4-C49E-4655-89F2-64B9779AD683}" type="slidenum">
              <a:rPr lang="en-US" altLang="en-US" smtClean="0"/>
              <a:pPr>
                <a:defRPr/>
              </a:pPr>
              <a:t>20</a:t>
            </a:fld>
            <a:endParaRPr lang="en-US" altLang="en-US"/>
          </a:p>
        </p:txBody>
      </p:sp>
      <p:sp>
        <p:nvSpPr>
          <p:cNvPr id="21506" name="Title 1"/>
          <p:cNvSpPr>
            <a:spLocks noGrp="1"/>
          </p:cNvSpPr>
          <p:nvPr>
            <p:ph type="title" idx="4294967295"/>
          </p:nvPr>
        </p:nvSpPr>
        <p:spPr>
          <a:xfrm>
            <a:off x="0" y="304800"/>
            <a:ext cx="9144000" cy="835025"/>
          </a:xfrm>
        </p:spPr>
        <p:txBody>
          <a:bodyPr>
            <a:normAutofit/>
          </a:bodyPr>
          <a:lstStyle/>
          <a:p>
            <a:pPr eaLnBrk="1" hangingPunct="1"/>
            <a:r>
              <a:rPr lang="en-US" dirty="0"/>
              <a:t>What referees receive</a:t>
            </a:r>
          </a:p>
        </p:txBody>
      </p:sp>
      <p:sp>
        <p:nvSpPr>
          <p:cNvPr id="25604" name="TextBox 6"/>
          <p:cNvSpPr txBox="1">
            <a:spLocks noChangeArrowheads="1"/>
          </p:cNvSpPr>
          <p:nvPr/>
        </p:nvSpPr>
        <p:spPr bwMode="auto">
          <a:xfrm>
            <a:off x="685800" y="1447800"/>
            <a:ext cx="7772400" cy="3554819"/>
          </a:xfrm>
          <a:prstGeom prst="rect">
            <a:avLst/>
          </a:prstGeom>
          <a:noFill/>
          <a:ln w="9525">
            <a:noFill/>
            <a:miter lim="800000"/>
            <a:headEnd/>
            <a:tailEnd/>
          </a:ln>
        </p:spPr>
        <p:txBody>
          <a:bodyPr wrap="square">
            <a:spAutoFit/>
          </a:bodyPr>
          <a:lstStyle/>
          <a:p>
            <a:pPr marL="457200" indent="-457200" eaLnBrk="0" hangingPunct="0">
              <a:spcBef>
                <a:spcPct val="50000"/>
              </a:spcBef>
              <a:buFont typeface="Wingdings" panose="05000000000000000000" pitchFamily="2" charset="2"/>
              <a:buChar char="§"/>
              <a:defRPr/>
            </a:pPr>
            <a:r>
              <a:rPr lang="en-US" sz="3000" i="0" dirty="0">
                <a:latin typeface="+mn-lt"/>
              </a:rPr>
              <a:t>The letter of request is only accompanied by the candidate’s CV and selected materials relevant for the assessment of scholarly achievements.</a:t>
            </a:r>
          </a:p>
          <a:p>
            <a:pPr marL="457200" indent="-457200" eaLnBrk="0" hangingPunct="0">
              <a:spcBef>
                <a:spcPct val="50000"/>
              </a:spcBef>
              <a:buFont typeface="Wingdings" panose="05000000000000000000" pitchFamily="2" charset="2"/>
              <a:buChar char="§"/>
              <a:defRPr/>
            </a:pPr>
            <a:r>
              <a:rPr lang="en-US" sz="3000" i="0" dirty="0">
                <a:latin typeface="+mn-lt"/>
              </a:rPr>
              <a:t>Teaching dossiers are usually only included for cases involving Senior Instructor &amp; Professor of Teaching.</a:t>
            </a:r>
          </a:p>
        </p:txBody>
      </p:sp>
      <p:sp>
        <p:nvSpPr>
          <p:cNvPr id="8" name="TextBox 7">
            <a:extLst>
              <a:ext uri="{FF2B5EF4-FFF2-40B4-BE49-F238E27FC236}">
                <a16:creationId xmlns:a16="http://schemas.microsoft.com/office/drawing/2014/main" id="{545BEA3D-A1C9-40E4-A068-E7AF31465A0E}"/>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13C8927-49A7-4D6D-A5BA-7607525EA7F1}"/>
              </a:ext>
            </a:extLst>
          </p:cNvPr>
          <p:cNvSpPr>
            <a:spLocks noGrp="1"/>
          </p:cNvSpPr>
          <p:nvPr>
            <p:ph type="sldNum" sz="quarter" idx="12"/>
          </p:nvPr>
        </p:nvSpPr>
        <p:spPr/>
        <p:txBody>
          <a:bodyPr/>
          <a:lstStyle/>
          <a:p>
            <a:pPr>
              <a:defRPr/>
            </a:pPr>
            <a:fld id="{1093B624-3104-4D31-A3AB-8B6838A265D5}" type="slidenum">
              <a:rPr lang="en-US" altLang="en-US" smtClean="0"/>
              <a:pPr>
                <a:defRPr/>
              </a:pPr>
              <a:t>21</a:t>
            </a:fld>
            <a:endParaRPr lang="en-US" altLang="en-US"/>
          </a:p>
        </p:txBody>
      </p:sp>
      <p:graphicFrame>
        <p:nvGraphicFramePr>
          <p:cNvPr id="381403" name="Group 475"/>
          <p:cNvGraphicFramePr>
            <a:graphicFrameLocks noGrp="1"/>
          </p:cNvGraphicFramePr>
          <p:nvPr>
            <p:ph sz="half" idx="4294967295"/>
            <p:extLst>
              <p:ext uri="{D42A27DB-BD31-4B8C-83A1-F6EECF244321}">
                <p14:modId xmlns:p14="http://schemas.microsoft.com/office/powerpoint/2010/main" val="3235177937"/>
              </p:ext>
            </p:extLst>
          </p:nvPr>
        </p:nvGraphicFramePr>
        <p:xfrm>
          <a:off x="353834" y="1600200"/>
          <a:ext cx="4038600" cy="914400"/>
        </p:xfrm>
        <a:graphic>
          <a:graphicData uri="http://schemas.openxmlformats.org/drawingml/2006/table">
            <a:tbl>
              <a:tblPr/>
              <a:tblGrid>
                <a:gridCol w="4038600">
                  <a:extLst>
                    <a:ext uri="{9D8B030D-6E8A-4147-A177-3AD203B41FA5}">
                      <a16:colId xmlns:a16="http://schemas.microsoft.com/office/drawing/2014/main" val="20000"/>
                    </a:ext>
                  </a:extLst>
                </a:gridCol>
              </a:tblGrid>
              <a:tr h="9144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Department Standing Committee meets after obtaining letters of reference</a:t>
                      </a:r>
                      <a:endParaRPr kumimoji="0" lang="en-US" sz="1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81416" name="Group 488"/>
          <p:cNvGraphicFramePr>
            <a:graphicFrameLocks noGrp="1"/>
          </p:cNvGraphicFramePr>
          <p:nvPr>
            <p:ph sz="quarter" idx="4294967295"/>
            <p:extLst>
              <p:ext uri="{D42A27DB-BD31-4B8C-83A1-F6EECF244321}">
                <p14:modId xmlns:p14="http://schemas.microsoft.com/office/powerpoint/2010/main" val="3474882540"/>
              </p:ext>
            </p:extLst>
          </p:nvPr>
        </p:nvGraphicFramePr>
        <p:xfrm>
          <a:off x="4667246" y="1600200"/>
          <a:ext cx="4038600" cy="914400"/>
        </p:xfrm>
        <a:graphic>
          <a:graphicData uri="http://schemas.openxmlformats.org/drawingml/2006/table">
            <a:tbl>
              <a:tblPr/>
              <a:tblGrid>
                <a:gridCol w="4038600">
                  <a:extLst>
                    <a:ext uri="{9D8B030D-6E8A-4147-A177-3AD203B41FA5}">
                      <a16:colId xmlns:a16="http://schemas.microsoft.com/office/drawing/2014/main" val="20000"/>
                    </a:ext>
                  </a:extLst>
                </a:gridCol>
              </a:tblGrid>
              <a:tr h="9144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Department Standing Committee votes &amp; recommends to Head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81431" name="Group 503"/>
          <p:cNvGraphicFramePr>
            <a:graphicFrameLocks noGrp="1"/>
          </p:cNvGraphicFramePr>
          <p:nvPr>
            <p:ph sz="quarter" idx="4294967295"/>
            <p:extLst>
              <p:ext uri="{D42A27DB-BD31-4B8C-83A1-F6EECF244321}">
                <p14:modId xmlns:p14="http://schemas.microsoft.com/office/powerpoint/2010/main" val="3211978283"/>
              </p:ext>
            </p:extLst>
          </p:nvPr>
        </p:nvGraphicFramePr>
        <p:xfrm>
          <a:off x="609599" y="4474757"/>
          <a:ext cx="3886200" cy="1316038"/>
        </p:xfrm>
        <a:graphic>
          <a:graphicData uri="http://schemas.openxmlformats.org/drawingml/2006/table">
            <a:tbl>
              <a:tblPr/>
              <a:tblGrid>
                <a:gridCol w="3886200">
                  <a:extLst>
                    <a:ext uri="{9D8B030D-6E8A-4147-A177-3AD203B41FA5}">
                      <a16:colId xmlns:a16="http://schemas.microsoft.com/office/drawing/2014/main" val="20000"/>
                    </a:ext>
                  </a:extLst>
                </a:gridCol>
              </a:tblGrid>
              <a:tr h="1316038">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Invited to respond in writing to serious concerns</a:t>
                      </a:r>
                      <a:endParaRPr kumimoji="0" lang="en-US" sz="1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2550" name="Rectangle 22"/>
          <p:cNvSpPr>
            <a:spLocks noChangeArrowheads="1"/>
          </p:cNvSpPr>
          <p:nvPr/>
        </p:nvSpPr>
        <p:spPr bwMode="auto">
          <a:xfrm>
            <a:off x="6350" y="-1687513"/>
            <a:ext cx="9144000" cy="0"/>
          </a:xfrm>
          <a:prstGeom prst="rect">
            <a:avLst/>
          </a:prstGeom>
          <a:noFill/>
          <a:ln w="9525">
            <a:noFill/>
            <a:miter lim="800000"/>
            <a:headEnd/>
            <a:tailEnd/>
          </a:ln>
        </p:spPr>
        <p:txBody>
          <a:bodyPr wrap="none">
            <a:spAutoFit/>
          </a:bodyPr>
          <a:lstStyle/>
          <a:p>
            <a:pPr algn="ctr" eaLnBrk="0" hangingPunct="0">
              <a:spcBef>
                <a:spcPct val="50000"/>
              </a:spcBef>
            </a:pPr>
            <a:endParaRPr lang="en-US"/>
          </a:p>
        </p:txBody>
      </p:sp>
      <p:graphicFrame>
        <p:nvGraphicFramePr>
          <p:cNvPr id="381095" name="Group 167"/>
          <p:cNvGraphicFramePr>
            <a:graphicFrameLocks noGrp="1"/>
          </p:cNvGraphicFramePr>
          <p:nvPr/>
        </p:nvGraphicFramePr>
        <p:xfrm>
          <a:off x="15875" y="1249363"/>
          <a:ext cx="1031875" cy="487532"/>
        </p:xfrm>
        <a:graphic>
          <a:graphicData uri="http://schemas.openxmlformats.org/drawingml/2006/table">
            <a:tbl>
              <a:tblPr/>
              <a:tblGrid>
                <a:gridCol w="1031875">
                  <a:extLst>
                    <a:ext uri="{9D8B030D-6E8A-4147-A177-3AD203B41FA5}">
                      <a16:colId xmlns:a16="http://schemas.microsoft.com/office/drawing/2014/main" val="20000"/>
                    </a:ext>
                  </a:extLst>
                </a:gridCol>
              </a:tblGrid>
              <a:tr h="48736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marT="45646" marB="45646" anchor="b"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2553" name="AutoShape 490"/>
          <p:cNvSpPr>
            <a:spLocks noChangeArrowheads="1"/>
          </p:cNvSpPr>
          <p:nvPr/>
        </p:nvSpPr>
        <p:spPr bwMode="auto">
          <a:xfrm>
            <a:off x="1219200" y="2514600"/>
            <a:ext cx="2209800" cy="1219200"/>
          </a:xfrm>
          <a:prstGeom prst="diamond">
            <a:avLst/>
          </a:prstGeom>
          <a:solidFill>
            <a:srgbClr val="FFFFFF"/>
          </a:solidFill>
          <a:ln w="9525">
            <a:solidFill>
              <a:srgbClr val="000000"/>
            </a:solidFill>
            <a:miter lim="800000"/>
            <a:headEnd/>
            <a:tailEnd/>
          </a:ln>
        </p:spPr>
        <p:txBody>
          <a:bodyPr/>
          <a:lstStyle/>
          <a:p>
            <a:pPr algn="ctr"/>
            <a:r>
              <a:rPr lang="en-US" sz="1400" i="0"/>
              <a:t>Serious concerns?</a:t>
            </a:r>
          </a:p>
        </p:txBody>
      </p:sp>
      <p:sp>
        <p:nvSpPr>
          <p:cNvPr id="22554" name="Rectangle 491"/>
          <p:cNvSpPr>
            <a:spLocks noChangeArrowheads="1"/>
          </p:cNvSpPr>
          <p:nvPr/>
        </p:nvSpPr>
        <p:spPr bwMode="auto">
          <a:xfrm>
            <a:off x="1981200" y="3733800"/>
            <a:ext cx="685800" cy="304800"/>
          </a:xfrm>
          <a:prstGeom prst="rect">
            <a:avLst/>
          </a:prstGeom>
          <a:solidFill>
            <a:srgbClr val="FFFFFF"/>
          </a:solidFill>
          <a:ln w="9525">
            <a:solidFill>
              <a:srgbClr val="000000"/>
            </a:solidFill>
            <a:miter lim="800000"/>
            <a:headEnd/>
            <a:tailEnd/>
          </a:ln>
        </p:spPr>
        <p:txBody>
          <a:bodyPr/>
          <a:lstStyle/>
          <a:p>
            <a:pPr algn="ctr"/>
            <a:r>
              <a:rPr lang="en-US" sz="1400" i="0"/>
              <a:t>Yes</a:t>
            </a:r>
          </a:p>
        </p:txBody>
      </p:sp>
      <p:sp>
        <p:nvSpPr>
          <p:cNvPr id="22555" name="Rectangle 492"/>
          <p:cNvSpPr>
            <a:spLocks noChangeArrowheads="1"/>
          </p:cNvSpPr>
          <p:nvPr/>
        </p:nvSpPr>
        <p:spPr bwMode="auto">
          <a:xfrm>
            <a:off x="3446318" y="2971395"/>
            <a:ext cx="609600" cy="304800"/>
          </a:xfrm>
          <a:prstGeom prst="rect">
            <a:avLst/>
          </a:prstGeom>
          <a:solidFill>
            <a:srgbClr val="FFFFFF"/>
          </a:solidFill>
          <a:ln w="9525">
            <a:solidFill>
              <a:srgbClr val="000000"/>
            </a:solidFill>
            <a:miter lim="800000"/>
            <a:headEnd/>
            <a:tailEnd/>
          </a:ln>
        </p:spPr>
        <p:txBody>
          <a:bodyPr/>
          <a:lstStyle/>
          <a:p>
            <a:pPr algn="ctr"/>
            <a:r>
              <a:rPr lang="en-US" sz="1400" i="0"/>
              <a:t>No</a:t>
            </a:r>
          </a:p>
        </p:txBody>
      </p:sp>
      <p:sp>
        <p:nvSpPr>
          <p:cNvPr id="22556" name="Line 493"/>
          <p:cNvSpPr>
            <a:spLocks noChangeShapeType="1"/>
          </p:cNvSpPr>
          <p:nvPr/>
        </p:nvSpPr>
        <p:spPr bwMode="auto">
          <a:xfrm>
            <a:off x="2286000" y="4114800"/>
            <a:ext cx="0" cy="304800"/>
          </a:xfrm>
          <a:prstGeom prst="line">
            <a:avLst/>
          </a:prstGeom>
          <a:noFill/>
          <a:ln w="9525">
            <a:solidFill>
              <a:srgbClr val="000000"/>
            </a:solidFill>
            <a:round/>
            <a:headEnd/>
            <a:tailEnd type="triangle" w="med" len="med"/>
          </a:ln>
        </p:spPr>
        <p:txBody>
          <a:bodyPr/>
          <a:lstStyle/>
          <a:p>
            <a:endParaRPr lang="en-US" sz="1400"/>
          </a:p>
        </p:txBody>
      </p:sp>
      <p:sp>
        <p:nvSpPr>
          <p:cNvPr id="22557" name="Line 505"/>
          <p:cNvSpPr>
            <a:spLocks noChangeShapeType="1"/>
          </p:cNvSpPr>
          <p:nvPr/>
        </p:nvSpPr>
        <p:spPr bwMode="auto">
          <a:xfrm>
            <a:off x="4495800" y="5181600"/>
            <a:ext cx="2209800" cy="0"/>
          </a:xfrm>
          <a:prstGeom prst="line">
            <a:avLst/>
          </a:prstGeom>
          <a:noFill/>
          <a:ln w="9525">
            <a:solidFill>
              <a:srgbClr val="000000"/>
            </a:solidFill>
            <a:round/>
            <a:headEnd/>
            <a:tailEnd/>
          </a:ln>
        </p:spPr>
        <p:txBody>
          <a:bodyPr/>
          <a:lstStyle/>
          <a:p>
            <a:endParaRPr lang="en-US" sz="1400"/>
          </a:p>
        </p:txBody>
      </p:sp>
      <p:sp>
        <p:nvSpPr>
          <p:cNvPr id="22558" name="Line 506"/>
          <p:cNvSpPr>
            <a:spLocks noChangeShapeType="1"/>
          </p:cNvSpPr>
          <p:nvPr/>
        </p:nvSpPr>
        <p:spPr bwMode="auto">
          <a:xfrm flipV="1">
            <a:off x="6705600" y="2514600"/>
            <a:ext cx="0" cy="2667000"/>
          </a:xfrm>
          <a:prstGeom prst="line">
            <a:avLst/>
          </a:prstGeom>
          <a:noFill/>
          <a:ln w="9525">
            <a:solidFill>
              <a:schemeClr val="tx1"/>
            </a:solidFill>
            <a:round/>
            <a:headEnd/>
            <a:tailEnd type="triangle" w="med" len="med"/>
          </a:ln>
        </p:spPr>
        <p:txBody>
          <a:bodyPr/>
          <a:lstStyle/>
          <a:p>
            <a:endParaRPr lang="en-US" sz="1400"/>
          </a:p>
        </p:txBody>
      </p:sp>
      <p:sp>
        <p:nvSpPr>
          <p:cNvPr id="22559" name="Line 507"/>
          <p:cNvSpPr>
            <a:spLocks noChangeShapeType="1"/>
          </p:cNvSpPr>
          <p:nvPr/>
        </p:nvSpPr>
        <p:spPr bwMode="auto">
          <a:xfrm flipV="1">
            <a:off x="4076699" y="3112710"/>
            <a:ext cx="1181095" cy="1"/>
          </a:xfrm>
          <a:prstGeom prst="line">
            <a:avLst/>
          </a:prstGeom>
          <a:noFill/>
          <a:ln w="9525">
            <a:solidFill>
              <a:schemeClr val="tx1"/>
            </a:solidFill>
            <a:round/>
            <a:headEnd/>
            <a:tailEnd/>
          </a:ln>
        </p:spPr>
        <p:txBody>
          <a:bodyPr/>
          <a:lstStyle/>
          <a:p>
            <a:endParaRPr lang="en-US" sz="1400"/>
          </a:p>
        </p:txBody>
      </p:sp>
      <p:sp>
        <p:nvSpPr>
          <p:cNvPr id="22560" name="Line 508"/>
          <p:cNvSpPr>
            <a:spLocks noChangeShapeType="1"/>
          </p:cNvSpPr>
          <p:nvPr/>
        </p:nvSpPr>
        <p:spPr bwMode="auto">
          <a:xfrm flipV="1">
            <a:off x="5257800" y="2514599"/>
            <a:ext cx="0" cy="598111"/>
          </a:xfrm>
          <a:prstGeom prst="line">
            <a:avLst/>
          </a:prstGeom>
          <a:noFill/>
          <a:ln w="9525">
            <a:solidFill>
              <a:schemeClr val="tx1"/>
            </a:solidFill>
            <a:round/>
            <a:headEnd/>
            <a:tailEnd type="triangle" w="med" len="med"/>
          </a:ln>
        </p:spPr>
        <p:txBody>
          <a:bodyPr/>
          <a:lstStyle/>
          <a:p>
            <a:endParaRPr lang="en-US" sz="1400"/>
          </a:p>
        </p:txBody>
      </p:sp>
      <p:sp>
        <p:nvSpPr>
          <p:cNvPr id="20" name="TextBox 19">
            <a:extLst>
              <a:ext uri="{FF2B5EF4-FFF2-40B4-BE49-F238E27FC236}">
                <a16:creationId xmlns:a16="http://schemas.microsoft.com/office/drawing/2014/main" id="{3DBE431B-7E65-48FF-925B-464D5D0E382D}"/>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
        <p:nvSpPr>
          <p:cNvPr id="18" name="Rectangle 2">
            <a:extLst>
              <a:ext uri="{FF2B5EF4-FFF2-40B4-BE49-F238E27FC236}">
                <a16:creationId xmlns:a16="http://schemas.microsoft.com/office/drawing/2014/main" id="{B5F8EFD5-7824-4FDE-9878-F913519D77ED}"/>
              </a:ext>
            </a:extLst>
          </p:cNvPr>
          <p:cNvSpPr txBox="1">
            <a:spLocks noChangeArrowheads="1"/>
          </p:cNvSpPr>
          <p:nvPr/>
        </p:nvSpPr>
        <p:spPr bwMode="auto">
          <a:xfrm>
            <a:off x="0" y="482034"/>
            <a:ext cx="9144000" cy="7371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a:lstStyle>
          <a:p>
            <a:pPr algn="ctr" eaLnBrk="1" hangingPunct="1"/>
            <a:r>
              <a:rPr lang="en-US" sz="3600" i="0" kern="0" dirty="0"/>
              <a:t>Tenure &amp; Promotion Reviews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597492B-9A84-4A8B-B735-2B26FD148909}"/>
              </a:ext>
            </a:extLst>
          </p:cNvPr>
          <p:cNvSpPr>
            <a:spLocks noGrp="1"/>
          </p:cNvSpPr>
          <p:nvPr>
            <p:ph type="sldNum" sz="quarter" idx="12"/>
          </p:nvPr>
        </p:nvSpPr>
        <p:spPr/>
        <p:txBody>
          <a:bodyPr/>
          <a:lstStyle/>
          <a:p>
            <a:pPr>
              <a:defRPr/>
            </a:pPr>
            <a:fld id="{A107790D-9CE3-4E0E-8F1B-EF17C33E5A37}" type="slidenum">
              <a:rPr lang="en-US" altLang="en-US" smtClean="0"/>
              <a:pPr>
                <a:defRPr/>
              </a:pPr>
              <a:t>22</a:t>
            </a:fld>
            <a:endParaRPr lang="en-US" altLang="en-US"/>
          </a:p>
        </p:txBody>
      </p:sp>
      <p:graphicFrame>
        <p:nvGraphicFramePr>
          <p:cNvPr id="387075" name="Group 3"/>
          <p:cNvGraphicFramePr>
            <a:graphicFrameLocks noGrp="1"/>
          </p:cNvGraphicFramePr>
          <p:nvPr>
            <p:ph sz="quarter" idx="4294967295"/>
            <p:extLst>
              <p:ext uri="{D42A27DB-BD31-4B8C-83A1-F6EECF244321}">
                <p14:modId xmlns:p14="http://schemas.microsoft.com/office/powerpoint/2010/main" val="1016081611"/>
              </p:ext>
            </p:extLst>
          </p:nvPr>
        </p:nvGraphicFramePr>
        <p:xfrm>
          <a:off x="2514600" y="1447800"/>
          <a:ext cx="4038600" cy="838200"/>
        </p:xfrm>
        <a:graphic>
          <a:graphicData uri="http://schemas.openxmlformats.org/drawingml/2006/table">
            <a:tbl>
              <a:tblPr/>
              <a:tblGrid>
                <a:gridCol w="4038600">
                  <a:extLst>
                    <a:ext uri="{9D8B030D-6E8A-4147-A177-3AD203B41FA5}">
                      <a16:colId xmlns:a16="http://schemas.microsoft.com/office/drawing/2014/main" val="20000"/>
                    </a:ext>
                  </a:extLst>
                </a:gridCol>
              </a:tblGrid>
              <a:tr h="8382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Head recommends to Dean</a:t>
                      </a:r>
                      <a:endParaRPr kumimoji="0" lang="en-US" sz="1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87128" name="Group 56"/>
          <p:cNvGraphicFramePr>
            <a:graphicFrameLocks noGrp="1"/>
          </p:cNvGraphicFramePr>
          <p:nvPr>
            <p:ph sz="quarter" idx="4294967295"/>
            <p:extLst>
              <p:ext uri="{D42A27DB-BD31-4B8C-83A1-F6EECF244321}">
                <p14:modId xmlns:p14="http://schemas.microsoft.com/office/powerpoint/2010/main" val="4175847262"/>
              </p:ext>
            </p:extLst>
          </p:nvPr>
        </p:nvGraphicFramePr>
        <p:xfrm>
          <a:off x="2514600" y="2590800"/>
          <a:ext cx="4038600" cy="838200"/>
        </p:xfrm>
        <a:graphic>
          <a:graphicData uri="http://schemas.openxmlformats.org/drawingml/2006/table">
            <a:tbl>
              <a:tblPr/>
              <a:tblGrid>
                <a:gridCol w="4038600">
                  <a:extLst>
                    <a:ext uri="{9D8B030D-6E8A-4147-A177-3AD203B41FA5}">
                      <a16:colId xmlns:a16="http://schemas.microsoft.com/office/drawing/2014/main" val="20000"/>
                    </a:ext>
                  </a:extLst>
                </a:gridCol>
              </a:tblGrid>
              <a:tr h="8382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Head notifies candidate in writing of decision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87122" name="Group 50"/>
          <p:cNvGraphicFramePr>
            <a:graphicFrameLocks noGrp="1"/>
          </p:cNvGraphicFramePr>
          <p:nvPr>
            <p:ph sz="quarter" idx="4294967295"/>
            <p:extLst>
              <p:ext uri="{D42A27DB-BD31-4B8C-83A1-F6EECF244321}">
                <p14:modId xmlns:p14="http://schemas.microsoft.com/office/powerpoint/2010/main" val="755980106"/>
              </p:ext>
            </p:extLst>
          </p:nvPr>
        </p:nvGraphicFramePr>
        <p:xfrm>
          <a:off x="2449882" y="4876800"/>
          <a:ext cx="4114800" cy="796925"/>
        </p:xfrm>
        <a:graphic>
          <a:graphicData uri="http://schemas.openxmlformats.org/drawingml/2006/table">
            <a:tbl>
              <a:tblPr/>
              <a:tblGrid>
                <a:gridCol w="4114800">
                  <a:extLst>
                    <a:ext uri="{9D8B030D-6E8A-4147-A177-3AD203B41FA5}">
                      <a16:colId xmlns:a16="http://schemas.microsoft.com/office/drawing/2014/main" val="20000"/>
                    </a:ext>
                  </a:extLst>
                </a:gridCol>
              </a:tblGrid>
              <a:tr h="796925">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Invited to respond in writing to Dean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3574" name="Rectangle 15"/>
          <p:cNvSpPr>
            <a:spLocks noChangeArrowheads="1"/>
          </p:cNvSpPr>
          <p:nvPr/>
        </p:nvSpPr>
        <p:spPr bwMode="auto">
          <a:xfrm>
            <a:off x="6350" y="-1687513"/>
            <a:ext cx="9144000" cy="0"/>
          </a:xfrm>
          <a:prstGeom prst="rect">
            <a:avLst/>
          </a:prstGeom>
          <a:noFill/>
          <a:ln w="9525">
            <a:noFill/>
            <a:miter lim="800000"/>
            <a:headEnd/>
            <a:tailEnd/>
          </a:ln>
        </p:spPr>
        <p:txBody>
          <a:bodyPr wrap="none">
            <a:spAutoFit/>
          </a:bodyPr>
          <a:lstStyle/>
          <a:p>
            <a:pPr algn="ctr" eaLnBrk="0" hangingPunct="0">
              <a:spcBef>
                <a:spcPct val="50000"/>
              </a:spcBef>
            </a:pPr>
            <a:endParaRPr lang="en-US"/>
          </a:p>
        </p:txBody>
      </p:sp>
      <p:sp>
        <p:nvSpPr>
          <p:cNvPr id="23575" name="AutoShape 22"/>
          <p:cNvSpPr>
            <a:spLocks noChangeArrowheads="1"/>
          </p:cNvSpPr>
          <p:nvPr/>
        </p:nvSpPr>
        <p:spPr bwMode="auto">
          <a:xfrm>
            <a:off x="3429000" y="3505200"/>
            <a:ext cx="2209800" cy="685800"/>
          </a:xfrm>
          <a:prstGeom prst="diamond">
            <a:avLst/>
          </a:prstGeom>
          <a:solidFill>
            <a:srgbClr val="FFFFFF"/>
          </a:solidFill>
          <a:ln w="9525">
            <a:solidFill>
              <a:srgbClr val="000000"/>
            </a:solidFill>
            <a:miter lim="800000"/>
            <a:headEnd/>
            <a:tailEnd/>
          </a:ln>
        </p:spPr>
        <p:txBody>
          <a:bodyPr/>
          <a:lstStyle/>
          <a:p>
            <a:pPr algn="ctr"/>
            <a:r>
              <a:rPr lang="en-US" sz="1400" i="0"/>
              <a:t>Negative?</a:t>
            </a:r>
          </a:p>
        </p:txBody>
      </p:sp>
      <p:sp>
        <p:nvSpPr>
          <p:cNvPr id="23576" name="Rectangle 23"/>
          <p:cNvSpPr>
            <a:spLocks noChangeArrowheads="1"/>
          </p:cNvSpPr>
          <p:nvPr/>
        </p:nvSpPr>
        <p:spPr bwMode="auto">
          <a:xfrm>
            <a:off x="4191000" y="4267200"/>
            <a:ext cx="685800" cy="304800"/>
          </a:xfrm>
          <a:prstGeom prst="rect">
            <a:avLst/>
          </a:prstGeom>
          <a:solidFill>
            <a:srgbClr val="FFFFFF"/>
          </a:solidFill>
          <a:ln w="9525">
            <a:solidFill>
              <a:srgbClr val="000000"/>
            </a:solidFill>
            <a:miter lim="800000"/>
            <a:headEnd/>
            <a:tailEnd/>
          </a:ln>
        </p:spPr>
        <p:txBody>
          <a:bodyPr/>
          <a:lstStyle/>
          <a:p>
            <a:pPr algn="ctr"/>
            <a:r>
              <a:rPr lang="en-US" sz="1400" i="0"/>
              <a:t>Yes</a:t>
            </a:r>
          </a:p>
        </p:txBody>
      </p:sp>
      <p:sp>
        <p:nvSpPr>
          <p:cNvPr id="23577" name="Line 25"/>
          <p:cNvSpPr>
            <a:spLocks noChangeShapeType="1"/>
          </p:cNvSpPr>
          <p:nvPr/>
        </p:nvSpPr>
        <p:spPr bwMode="auto">
          <a:xfrm>
            <a:off x="4507282" y="4572000"/>
            <a:ext cx="0" cy="304800"/>
          </a:xfrm>
          <a:prstGeom prst="line">
            <a:avLst/>
          </a:prstGeom>
          <a:noFill/>
          <a:ln w="9525">
            <a:solidFill>
              <a:srgbClr val="000000"/>
            </a:solidFill>
            <a:round/>
            <a:headEnd/>
            <a:tailEnd type="triangle" w="med" len="med"/>
          </a:ln>
        </p:spPr>
        <p:txBody>
          <a:bodyPr/>
          <a:lstStyle/>
          <a:p>
            <a:endParaRPr lang="en-US"/>
          </a:p>
        </p:txBody>
      </p:sp>
      <p:sp>
        <p:nvSpPr>
          <p:cNvPr id="23578" name="Line 58"/>
          <p:cNvSpPr>
            <a:spLocks noChangeShapeType="1"/>
          </p:cNvSpPr>
          <p:nvPr/>
        </p:nvSpPr>
        <p:spPr bwMode="auto">
          <a:xfrm>
            <a:off x="4533900" y="2286000"/>
            <a:ext cx="0" cy="304800"/>
          </a:xfrm>
          <a:prstGeom prst="line">
            <a:avLst/>
          </a:prstGeom>
          <a:noFill/>
          <a:ln w="9525">
            <a:solidFill>
              <a:schemeClr val="tx1"/>
            </a:solidFill>
            <a:round/>
            <a:headEnd/>
            <a:tailEnd type="triangle" w="med" len="med"/>
          </a:ln>
        </p:spPr>
        <p:txBody>
          <a:bodyPr/>
          <a:lstStyle/>
          <a:p>
            <a:endParaRPr lang="en-US"/>
          </a:p>
        </p:txBody>
      </p:sp>
      <p:sp>
        <p:nvSpPr>
          <p:cNvPr id="15" name="TextBox 14">
            <a:extLst>
              <a:ext uri="{FF2B5EF4-FFF2-40B4-BE49-F238E27FC236}">
                <a16:creationId xmlns:a16="http://schemas.microsoft.com/office/drawing/2014/main" id="{68017E58-1EF4-4B1E-B108-398640F5064B}"/>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
        <p:nvSpPr>
          <p:cNvPr id="13" name="Rectangle 2">
            <a:extLst>
              <a:ext uri="{FF2B5EF4-FFF2-40B4-BE49-F238E27FC236}">
                <a16:creationId xmlns:a16="http://schemas.microsoft.com/office/drawing/2014/main" id="{E49FE757-DCC3-4AEE-B71B-C42A9EC00385}"/>
              </a:ext>
            </a:extLst>
          </p:cNvPr>
          <p:cNvSpPr txBox="1">
            <a:spLocks noChangeArrowheads="1"/>
          </p:cNvSpPr>
          <p:nvPr/>
        </p:nvSpPr>
        <p:spPr bwMode="auto">
          <a:xfrm>
            <a:off x="0" y="482034"/>
            <a:ext cx="9144000" cy="7371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a:lstStyle>
          <a:p>
            <a:pPr algn="ctr" eaLnBrk="1" hangingPunct="1"/>
            <a:r>
              <a:rPr lang="en-US" sz="3600" i="0" kern="0" dirty="0"/>
              <a:t>Tenure &amp; Promotion Reviews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E4E35F45-42FA-4152-99E8-A0A1E6486292}"/>
              </a:ext>
            </a:extLst>
          </p:cNvPr>
          <p:cNvSpPr>
            <a:spLocks noGrp="1"/>
          </p:cNvSpPr>
          <p:nvPr>
            <p:ph type="sldNum" sz="quarter" idx="12"/>
          </p:nvPr>
        </p:nvSpPr>
        <p:spPr/>
        <p:txBody>
          <a:bodyPr/>
          <a:lstStyle/>
          <a:p>
            <a:pPr>
              <a:defRPr/>
            </a:pPr>
            <a:fld id="{A107790D-9CE3-4E0E-8F1B-EF17C33E5A37}" type="slidenum">
              <a:rPr lang="en-US" altLang="en-US" smtClean="0"/>
              <a:pPr>
                <a:defRPr/>
              </a:pPr>
              <a:t>23</a:t>
            </a:fld>
            <a:endParaRPr lang="en-US" altLang="en-US"/>
          </a:p>
        </p:txBody>
      </p:sp>
      <p:graphicFrame>
        <p:nvGraphicFramePr>
          <p:cNvPr id="390147" name="Group 3"/>
          <p:cNvGraphicFramePr>
            <a:graphicFrameLocks noGrp="1"/>
          </p:cNvGraphicFramePr>
          <p:nvPr>
            <p:ph sz="quarter" idx="4294967295"/>
            <p:extLst>
              <p:ext uri="{D42A27DB-BD31-4B8C-83A1-F6EECF244321}">
                <p14:modId xmlns:p14="http://schemas.microsoft.com/office/powerpoint/2010/main" val="2753286811"/>
              </p:ext>
            </p:extLst>
          </p:nvPr>
        </p:nvGraphicFramePr>
        <p:xfrm>
          <a:off x="4572000" y="1600200"/>
          <a:ext cx="4038600" cy="838200"/>
        </p:xfrm>
        <a:graphic>
          <a:graphicData uri="http://schemas.openxmlformats.org/drawingml/2006/table">
            <a:tbl>
              <a:tblPr/>
              <a:tblGrid>
                <a:gridCol w="4038600">
                  <a:extLst>
                    <a:ext uri="{9D8B030D-6E8A-4147-A177-3AD203B41FA5}">
                      <a16:colId xmlns:a16="http://schemas.microsoft.com/office/drawing/2014/main" val="20000"/>
                    </a:ext>
                  </a:extLst>
                </a:gridCol>
              </a:tblGrid>
              <a:tr h="8382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Dean recommends to President</a:t>
                      </a:r>
                      <a:endParaRPr kumimoji="0" lang="en-US" sz="1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90170" name="Group 26"/>
          <p:cNvGraphicFramePr>
            <a:graphicFrameLocks noGrp="1"/>
          </p:cNvGraphicFramePr>
          <p:nvPr>
            <p:ph sz="quarter" idx="4294967295"/>
            <p:extLst>
              <p:ext uri="{D42A27DB-BD31-4B8C-83A1-F6EECF244321}">
                <p14:modId xmlns:p14="http://schemas.microsoft.com/office/powerpoint/2010/main" val="20642864"/>
              </p:ext>
            </p:extLst>
          </p:nvPr>
        </p:nvGraphicFramePr>
        <p:xfrm>
          <a:off x="457200" y="1600200"/>
          <a:ext cx="3733800" cy="838200"/>
        </p:xfrm>
        <a:graphic>
          <a:graphicData uri="http://schemas.openxmlformats.org/drawingml/2006/table">
            <a:tbl>
              <a:tblPr/>
              <a:tblGrid>
                <a:gridCol w="3733800">
                  <a:extLst>
                    <a:ext uri="{9D8B030D-6E8A-4147-A177-3AD203B41FA5}">
                      <a16:colId xmlns:a16="http://schemas.microsoft.com/office/drawing/2014/main" val="20000"/>
                    </a:ext>
                  </a:extLst>
                </a:gridCol>
              </a:tblGrid>
              <a:tr h="8382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Dean seeks Faculty Committee vote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90153" name="Group 9"/>
          <p:cNvGraphicFramePr>
            <a:graphicFrameLocks noGrp="1"/>
          </p:cNvGraphicFramePr>
          <p:nvPr>
            <p:ph sz="quarter" idx="4294967295"/>
            <p:extLst>
              <p:ext uri="{D42A27DB-BD31-4B8C-83A1-F6EECF244321}">
                <p14:modId xmlns:p14="http://schemas.microsoft.com/office/powerpoint/2010/main" val="3478438924"/>
              </p:ext>
            </p:extLst>
          </p:nvPr>
        </p:nvGraphicFramePr>
        <p:xfrm>
          <a:off x="4572000" y="2743200"/>
          <a:ext cx="4038600" cy="838200"/>
        </p:xfrm>
        <a:graphic>
          <a:graphicData uri="http://schemas.openxmlformats.org/drawingml/2006/table">
            <a:tbl>
              <a:tblPr/>
              <a:tblGrid>
                <a:gridCol w="4038600">
                  <a:extLst>
                    <a:ext uri="{9D8B030D-6E8A-4147-A177-3AD203B41FA5}">
                      <a16:colId xmlns:a16="http://schemas.microsoft.com/office/drawing/2014/main" val="20000"/>
                    </a:ext>
                  </a:extLst>
                </a:gridCol>
              </a:tblGrid>
              <a:tr h="8382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Senior Appointments Committee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90163" name="Group 19"/>
          <p:cNvGraphicFramePr>
            <a:graphicFrameLocks noGrp="1"/>
          </p:cNvGraphicFramePr>
          <p:nvPr>
            <p:ph sz="quarter" idx="4294967295"/>
            <p:extLst>
              <p:ext uri="{D42A27DB-BD31-4B8C-83A1-F6EECF244321}">
                <p14:modId xmlns:p14="http://schemas.microsoft.com/office/powerpoint/2010/main" val="3541542509"/>
              </p:ext>
            </p:extLst>
          </p:nvPr>
        </p:nvGraphicFramePr>
        <p:xfrm>
          <a:off x="4572000" y="3919538"/>
          <a:ext cx="4038600" cy="796925"/>
        </p:xfrm>
        <a:graphic>
          <a:graphicData uri="http://schemas.openxmlformats.org/drawingml/2006/table">
            <a:tbl>
              <a:tblPr/>
              <a:tblGrid>
                <a:gridCol w="4038600">
                  <a:extLst>
                    <a:ext uri="{9D8B030D-6E8A-4147-A177-3AD203B41FA5}">
                      <a16:colId xmlns:a16="http://schemas.microsoft.com/office/drawing/2014/main" val="20000"/>
                    </a:ext>
                  </a:extLst>
                </a:gridCol>
              </a:tblGrid>
              <a:tr h="796925">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Recommendation to President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4604" name="Rectangle 15"/>
          <p:cNvSpPr>
            <a:spLocks noChangeArrowheads="1"/>
          </p:cNvSpPr>
          <p:nvPr/>
        </p:nvSpPr>
        <p:spPr bwMode="auto">
          <a:xfrm>
            <a:off x="6350" y="-1687513"/>
            <a:ext cx="9144000" cy="0"/>
          </a:xfrm>
          <a:prstGeom prst="rect">
            <a:avLst/>
          </a:prstGeom>
          <a:noFill/>
          <a:ln w="9525">
            <a:noFill/>
            <a:miter lim="800000"/>
            <a:headEnd/>
            <a:tailEnd/>
          </a:ln>
        </p:spPr>
        <p:txBody>
          <a:bodyPr wrap="none">
            <a:spAutoFit/>
          </a:bodyPr>
          <a:lstStyle/>
          <a:p>
            <a:pPr algn="ctr" eaLnBrk="0" hangingPunct="0">
              <a:spcBef>
                <a:spcPct val="50000"/>
              </a:spcBef>
            </a:pPr>
            <a:endParaRPr lang="en-US"/>
          </a:p>
        </p:txBody>
      </p:sp>
      <p:sp>
        <p:nvSpPr>
          <p:cNvPr id="24607" name="Line 18"/>
          <p:cNvSpPr>
            <a:spLocks noChangeShapeType="1"/>
          </p:cNvSpPr>
          <p:nvPr/>
        </p:nvSpPr>
        <p:spPr bwMode="auto">
          <a:xfrm>
            <a:off x="5943600" y="3614588"/>
            <a:ext cx="0" cy="304800"/>
          </a:xfrm>
          <a:prstGeom prst="line">
            <a:avLst/>
          </a:prstGeom>
          <a:noFill/>
          <a:ln w="9525">
            <a:solidFill>
              <a:srgbClr val="000000"/>
            </a:solidFill>
            <a:round/>
            <a:headEnd/>
            <a:tailEnd type="triangle" w="med" len="med"/>
          </a:ln>
        </p:spPr>
        <p:txBody>
          <a:bodyPr/>
          <a:lstStyle/>
          <a:p>
            <a:endParaRPr lang="en-US"/>
          </a:p>
        </p:txBody>
      </p:sp>
      <p:sp>
        <p:nvSpPr>
          <p:cNvPr id="24608" name="Line 25"/>
          <p:cNvSpPr>
            <a:spLocks noChangeShapeType="1"/>
          </p:cNvSpPr>
          <p:nvPr/>
        </p:nvSpPr>
        <p:spPr bwMode="auto">
          <a:xfrm>
            <a:off x="5943600" y="2438400"/>
            <a:ext cx="0" cy="304800"/>
          </a:xfrm>
          <a:prstGeom prst="line">
            <a:avLst/>
          </a:prstGeom>
          <a:noFill/>
          <a:ln w="9525">
            <a:solidFill>
              <a:schemeClr val="tx1"/>
            </a:solidFill>
            <a:round/>
            <a:headEnd/>
            <a:tailEnd type="triangle" w="med" len="med"/>
          </a:ln>
        </p:spPr>
        <p:txBody>
          <a:bodyPr/>
          <a:lstStyle/>
          <a:p>
            <a:endParaRPr lang="en-US"/>
          </a:p>
        </p:txBody>
      </p:sp>
      <p:sp>
        <p:nvSpPr>
          <p:cNvPr id="24609" name="Line 33"/>
          <p:cNvSpPr>
            <a:spLocks noChangeShapeType="1"/>
          </p:cNvSpPr>
          <p:nvPr/>
        </p:nvSpPr>
        <p:spPr bwMode="auto">
          <a:xfrm>
            <a:off x="4191000" y="1981200"/>
            <a:ext cx="381000" cy="0"/>
          </a:xfrm>
          <a:prstGeom prst="line">
            <a:avLst/>
          </a:prstGeom>
          <a:noFill/>
          <a:ln w="9525">
            <a:solidFill>
              <a:schemeClr val="tx1"/>
            </a:solidFill>
            <a:round/>
            <a:headEnd/>
            <a:tailEnd type="triangle" w="med" len="med"/>
          </a:ln>
        </p:spPr>
        <p:txBody>
          <a:bodyPr/>
          <a:lstStyle/>
          <a:p>
            <a:endParaRPr lang="en-US"/>
          </a:p>
        </p:txBody>
      </p:sp>
      <p:graphicFrame>
        <p:nvGraphicFramePr>
          <p:cNvPr id="13" name="Group 19"/>
          <p:cNvGraphicFramePr>
            <a:graphicFrameLocks/>
          </p:cNvGraphicFramePr>
          <p:nvPr>
            <p:extLst>
              <p:ext uri="{D42A27DB-BD31-4B8C-83A1-F6EECF244321}">
                <p14:modId xmlns:p14="http://schemas.microsoft.com/office/powerpoint/2010/main" val="1388548537"/>
              </p:ext>
            </p:extLst>
          </p:nvPr>
        </p:nvGraphicFramePr>
        <p:xfrm>
          <a:off x="457200" y="4208145"/>
          <a:ext cx="3657600" cy="796925"/>
        </p:xfrm>
        <a:graphic>
          <a:graphicData uri="http://schemas.openxmlformats.org/drawingml/2006/table">
            <a:tbl>
              <a:tblPr/>
              <a:tblGrid>
                <a:gridCol w="3657600">
                  <a:extLst>
                    <a:ext uri="{9D8B030D-6E8A-4147-A177-3AD203B41FA5}">
                      <a16:colId xmlns:a16="http://schemas.microsoft.com/office/drawing/2014/main" val="20000"/>
                    </a:ext>
                  </a:extLst>
                </a:gridCol>
              </a:tblGrid>
              <a:tr h="796925">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Invited to respond in writing to Dean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 name="Rectangle 17"/>
          <p:cNvSpPr>
            <a:spLocks noChangeArrowheads="1"/>
          </p:cNvSpPr>
          <p:nvPr/>
        </p:nvSpPr>
        <p:spPr bwMode="auto">
          <a:xfrm>
            <a:off x="1709074" y="3577288"/>
            <a:ext cx="685800" cy="304800"/>
          </a:xfrm>
          <a:prstGeom prst="rect">
            <a:avLst/>
          </a:prstGeom>
          <a:solidFill>
            <a:srgbClr val="FFFFFF"/>
          </a:solidFill>
          <a:ln w="9525">
            <a:solidFill>
              <a:srgbClr val="000000"/>
            </a:solidFill>
            <a:miter lim="800000"/>
            <a:headEnd/>
            <a:tailEnd/>
          </a:ln>
        </p:spPr>
        <p:txBody>
          <a:bodyPr/>
          <a:lstStyle/>
          <a:p>
            <a:pPr algn="ctr"/>
            <a:r>
              <a:rPr lang="en-US" sz="1400" i="0" dirty="0"/>
              <a:t>Yes</a:t>
            </a:r>
          </a:p>
        </p:txBody>
      </p:sp>
      <p:sp>
        <p:nvSpPr>
          <p:cNvPr id="15" name="Line 33"/>
          <p:cNvSpPr>
            <a:spLocks noChangeShapeType="1"/>
          </p:cNvSpPr>
          <p:nvPr/>
        </p:nvSpPr>
        <p:spPr bwMode="auto">
          <a:xfrm>
            <a:off x="3165187" y="3007583"/>
            <a:ext cx="272125" cy="8460"/>
          </a:xfrm>
          <a:prstGeom prst="line">
            <a:avLst/>
          </a:prstGeom>
          <a:noFill/>
          <a:ln w="9525">
            <a:solidFill>
              <a:schemeClr val="tx1"/>
            </a:solidFill>
            <a:round/>
            <a:headEnd/>
            <a:tailEnd type="triangle" w="med" len="med"/>
          </a:ln>
        </p:spPr>
        <p:txBody>
          <a:bodyPr/>
          <a:lstStyle/>
          <a:p>
            <a:endParaRPr lang="en-US"/>
          </a:p>
        </p:txBody>
      </p:sp>
      <p:sp>
        <p:nvSpPr>
          <p:cNvPr id="16" name="Rectangle 15"/>
          <p:cNvSpPr>
            <a:spLocks noChangeArrowheads="1"/>
          </p:cNvSpPr>
          <p:nvPr/>
        </p:nvSpPr>
        <p:spPr bwMode="auto">
          <a:xfrm>
            <a:off x="3445625" y="2863643"/>
            <a:ext cx="702276" cy="304800"/>
          </a:xfrm>
          <a:prstGeom prst="rect">
            <a:avLst/>
          </a:prstGeom>
          <a:solidFill>
            <a:srgbClr val="FFFFFF"/>
          </a:solidFill>
          <a:ln w="9525">
            <a:solidFill>
              <a:srgbClr val="000000"/>
            </a:solidFill>
            <a:miter lim="800000"/>
            <a:headEnd/>
            <a:tailEnd/>
          </a:ln>
        </p:spPr>
        <p:txBody>
          <a:bodyPr/>
          <a:lstStyle/>
          <a:p>
            <a:pPr algn="ctr"/>
            <a:r>
              <a:rPr lang="en-US" sz="1400" i="0" dirty="0"/>
              <a:t>No</a:t>
            </a:r>
          </a:p>
        </p:txBody>
      </p:sp>
      <p:sp>
        <p:nvSpPr>
          <p:cNvPr id="17" name="Line 18"/>
          <p:cNvSpPr>
            <a:spLocks noChangeShapeType="1"/>
          </p:cNvSpPr>
          <p:nvPr/>
        </p:nvSpPr>
        <p:spPr bwMode="auto">
          <a:xfrm>
            <a:off x="2051974" y="3899233"/>
            <a:ext cx="5426" cy="291767"/>
          </a:xfrm>
          <a:prstGeom prst="line">
            <a:avLst/>
          </a:prstGeom>
          <a:noFill/>
          <a:ln w="9525">
            <a:solidFill>
              <a:srgbClr val="000000"/>
            </a:solidFill>
            <a:round/>
            <a:headEnd/>
            <a:tailEnd type="triangle" w="med" len="med"/>
          </a:ln>
        </p:spPr>
        <p:txBody>
          <a:bodyPr/>
          <a:lstStyle/>
          <a:p>
            <a:endParaRPr lang="en-US"/>
          </a:p>
        </p:txBody>
      </p:sp>
      <p:sp>
        <p:nvSpPr>
          <p:cNvPr id="18" name="Line 33"/>
          <p:cNvSpPr>
            <a:spLocks noChangeShapeType="1"/>
          </p:cNvSpPr>
          <p:nvPr/>
        </p:nvSpPr>
        <p:spPr bwMode="auto">
          <a:xfrm flipH="1" flipV="1">
            <a:off x="4191000" y="2294538"/>
            <a:ext cx="185074" cy="0"/>
          </a:xfrm>
          <a:prstGeom prst="line">
            <a:avLst/>
          </a:prstGeom>
          <a:noFill/>
          <a:ln w="9525">
            <a:solidFill>
              <a:schemeClr val="tx1"/>
            </a:solidFill>
            <a:round/>
            <a:headEnd/>
            <a:tailEnd type="triangle" w="med" len="med"/>
          </a:ln>
        </p:spPr>
        <p:txBody>
          <a:bodyPr/>
          <a:lstStyle/>
          <a:p>
            <a:endParaRPr lang="en-US"/>
          </a:p>
        </p:txBody>
      </p:sp>
      <p:sp>
        <p:nvSpPr>
          <p:cNvPr id="19" name="AutoShape 490"/>
          <p:cNvSpPr>
            <a:spLocks noChangeArrowheads="1"/>
          </p:cNvSpPr>
          <p:nvPr/>
        </p:nvSpPr>
        <p:spPr bwMode="auto">
          <a:xfrm>
            <a:off x="947074" y="2455025"/>
            <a:ext cx="2209800" cy="1105117"/>
          </a:xfrm>
          <a:prstGeom prst="diamond">
            <a:avLst/>
          </a:prstGeom>
          <a:solidFill>
            <a:srgbClr val="FFFFFF"/>
          </a:solidFill>
          <a:ln w="9525">
            <a:solidFill>
              <a:srgbClr val="000000"/>
            </a:solidFill>
            <a:miter lim="800000"/>
            <a:headEnd/>
            <a:tailEnd/>
          </a:ln>
        </p:spPr>
        <p:txBody>
          <a:bodyPr/>
          <a:lstStyle/>
          <a:p>
            <a:pPr algn="ctr"/>
            <a:r>
              <a:rPr lang="en-US" sz="1200" i="0" dirty="0"/>
              <a:t>New Serious concerns</a:t>
            </a:r>
            <a:r>
              <a:rPr lang="en-US" sz="1300" i="0" dirty="0"/>
              <a:t>?</a:t>
            </a:r>
          </a:p>
        </p:txBody>
      </p:sp>
      <p:sp>
        <p:nvSpPr>
          <p:cNvPr id="20" name="Line 33"/>
          <p:cNvSpPr>
            <a:spLocks noChangeShapeType="1"/>
          </p:cNvSpPr>
          <p:nvPr/>
        </p:nvSpPr>
        <p:spPr bwMode="auto">
          <a:xfrm flipV="1">
            <a:off x="4144437" y="2438400"/>
            <a:ext cx="6927" cy="419701"/>
          </a:xfrm>
          <a:prstGeom prst="line">
            <a:avLst/>
          </a:prstGeom>
          <a:noFill/>
          <a:ln w="9525">
            <a:solidFill>
              <a:schemeClr val="tx1"/>
            </a:solidFill>
            <a:round/>
            <a:headEnd/>
            <a:tailEnd type="triangle" w="med" len="med"/>
          </a:ln>
        </p:spPr>
        <p:txBody>
          <a:bodyPr/>
          <a:lstStyle/>
          <a:p>
            <a:endParaRPr lang="en-US"/>
          </a:p>
        </p:txBody>
      </p:sp>
      <p:cxnSp>
        <p:nvCxnSpPr>
          <p:cNvPr id="3" name="Straight Connector 2"/>
          <p:cNvCxnSpPr>
            <a:cxnSpLocks/>
          </p:cNvCxnSpPr>
          <p:nvPr/>
        </p:nvCxnSpPr>
        <p:spPr bwMode="auto">
          <a:xfrm>
            <a:off x="4114800" y="4716313"/>
            <a:ext cx="266700" cy="0"/>
          </a:xfrm>
          <a:prstGeom prst="line">
            <a:avLst/>
          </a:prstGeom>
          <a:solidFill>
            <a:srgbClr val="FFFF99"/>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flipV="1">
            <a:off x="4376074" y="2294538"/>
            <a:ext cx="0" cy="2421775"/>
          </a:xfrm>
          <a:prstGeom prst="line">
            <a:avLst/>
          </a:prstGeom>
          <a:solidFill>
            <a:srgbClr val="FFFF99"/>
          </a:solidFill>
          <a:ln w="9525" cap="flat" cmpd="sng" algn="ctr">
            <a:solidFill>
              <a:schemeClr val="tx1"/>
            </a:solidFill>
            <a:prstDash val="solid"/>
            <a:round/>
            <a:headEnd type="none" w="med" len="med"/>
            <a:tailEnd type="none" w="med" len="med"/>
          </a:ln>
          <a:effectLst/>
        </p:spPr>
      </p:cxnSp>
      <p:sp>
        <p:nvSpPr>
          <p:cNvPr id="25" name="TextBox 24">
            <a:extLst>
              <a:ext uri="{FF2B5EF4-FFF2-40B4-BE49-F238E27FC236}">
                <a16:creationId xmlns:a16="http://schemas.microsoft.com/office/drawing/2014/main" id="{8DE4D90A-CB6D-40CD-B26E-E1DA1A248DBC}"/>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
        <p:nvSpPr>
          <p:cNvPr id="24" name="Rectangle 2">
            <a:extLst>
              <a:ext uri="{FF2B5EF4-FFF2-40B4-BE49-F238E27FC236}">
                <a16:creationId xmlns:a16="http://schemas.microsoft.com/office/drawing/2014/main" id="{1D437645-89A2-4134-B00A-A779745E3E9B}"/>
              </a:ext>
            </a:extLst>
          </p:cNvPr>
          <p:cNvSpPr txBox="1">
            <a:spLocks noChangeArrowheads="1"/>
          </p:cNvSpPr>
          <p:nvPr/>
        </p:nvSpPr>
        <p:spPr bwMode="auto">
          <a:xfrm>
            <a:off x="0" y="482034"/>
            <a:ext cx="9144000" cy="7371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a:lstStyle>
          <a:p>
            <a:pPr algn="ctr" eaLnBrk="1" hangingPunct="1"/>
            <a:r>
              <a:rPr lang="en-US" sz="3600" i="0" kern="0" dirty="0"/>
              <a:t>Tenure &amp; Promotion Reviews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0" y="482034"/>
            <a:ext cx="9144000" cy="7371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a:lstStyle>
          <a:p>
            <a:pPr algn="ctr" eaLnBrk="1" hangingPunct="1"/>
            <a:r>
              <a:rPr lang="en-US" sz="3600" i="0" kern="0" dirty="0"/>
              <a:t>Tenure &amp; Promotion Reviews</a:t>
            </a:r>
          </a:p>
        </p:txBody>
      </p:sp>
      <p:graphicFrame>
        <p:nvGraphicFramePr>
          <p:cNvPr id="10" name="Group 26"/>
          <p:cNvGraphicFramePr>
            <a:graphicFrameLocks/>
          </p:cNvGraphicFramePr>
          <p:nvPr>
            <p:extLst>
              <p:ext uri="{D42A27DB-BD31-4B8C-83A1-F6EECF244321}">
                <p14:modId xmlns:p14="http://schemas.microsoft.com/office/powerpoint/2010/main" val="3971919258"/>
              </p:ext>
            </p:extLst>
          </p:nvPr>
        </p:nvGraphicFramePr>
        <p:xfrm>
          <a:off x="800102" y="1524000"/>
          <a:ext cx="3733800" cy="615221"/>
        </p:xfrm>
        <a:graphic>
          <a:graphicData uri="http://schemas.openxmlformats.org/drawingml/2006/table">
            <a:tbl>
              <a:tblPr/>
              <a:tblGrid>
                <a:gridCol w="3733800">
                  <a:extLst>
                    <a:ext uri="{9D8B030D-6E8A-4147-A177-3AD203B41FA5}">
                      <a16:colId xmlns:a16="http://schemas.microsoft.com/office/drawing/2014/main" val="20000"/>
                    </a:ext>
                  </a:extLst>
                </a:gridCol>
              </a:tblGrid>
              <a:tr h="615221">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President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1" name="Group 9"/>
          <p:cNvGraphicFramePr>
            <a:graphicFrameLocks/>
          </p:cNvGraphicFramePr>
          <p:nvPr>
            <p:extLst>
              <p:ext uri="{D42A27DB-BD31-4B8C-83A1-F6EECF244321}">
                <p14:modId xmlns:p14="http://schemas.microsoft.com/office/powerpoint/2010/main" val="3108924312"/>
              </p:ext>
            </p:extLst>
          </p:nvPr>
        </p:nvGraphicFramePr>
        <p:xfrm>
          <a:off x="5257800" y="4466496"/>
          <a:ext cx="3276600" cy="796924"/>
        </p:xfrm>
        <a:graphic>
          <a:graphicData uri="http://schemas.openxmlformats.org/drawingml/2006/table">
            <a:tbl>
              <a:tblPr/>
              <a:tblGrid>
                <a:gridCol w="3276600">
                  <a:extLst>
                    <a:ext uri="{9D8B030D-6E8A-4147-A177-3AD203B41FA5}">
                      <a16:colId xmlns:a16="http://schemas.microsoft.com/office/drawing/2014/main" val="20000"/>
                    </a:ext>
                  </a:extLst>
                </a:gridCol>
              </a:tblGrid>
              <a:tr h="796924">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President notifies candidate of decision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2" name="Group 19"/>
          <p:cNvGraphicFramePr>
            <a:graphicFrameLocks/>
          </p:cNvGraphicFramePr>
          <p:nvPr>
            <p:extLst>
              <p:ext uri="{D42A27DB-BD31-4B8C-83A1-F6EECF244321}">
                <p14:modId xmlns:p14="http://schemas.microsoft.com/office/powerpoint/2010/main" val="1053756208"/>
              </p:ext>
            </p:extLst>
          </p:nvPr>
        </p:nvGraphicFramePr>
        <p:xfrm>
          <a:off x="723902" y="4466496"/>
          <a:ext cx="3962400" cy="796925"/>
        </p:xfrm>
        <a:graphic>
          <a:graphicData uri="http://schemas.openxmlformats.org/drawingml/2006/table">
            <a:tbl>
              <a:tblPr/>
              <a:tblGrid>
                <a:gridCol w="3962400">
                  <a:extLst>
                    <a:ext uri="{9D8B030D-6E8A-4147-A177-3AD203B41FA5}">
                      <a16:colId xmlns:a16="http://schemas.microsoft.com/office/drawing/2014/main" val="20000"/>
                    </a:ext>
                  </a:extLst>
                </a:gridCol>
              </a:tblGrid>
              <a:tr h="796925">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Invited to respond in writing to President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 name="Rectangle 17"/>
          <p:cNvSpPr>
            <a:spLocks noChangeArrowheads="1"/>
          </p:cNvSpPr>
          <p:nvPr/>
        </p:nvSpPr>
        <p:spPr bwMode="auto">
          <a:xfrm>
            <a:off x="2324102" y="3672549"/>
            <a:ext cx="685800" cy="304800"/>
          </a:xfrm>
          <a:prstGeom prst="rect">
            <a:avLst/>
          </a:prstGeom>
          <a:solidFill>
            <a:srgbClr val="FFFFFF"/>
          </a:solidFill>
          <a:ln w="9525">
            <a:solidFill>
              <a:srgbClr val="000000"/>
            </a:solidFill>
            <a:miter lim="800000"/>
            <a:headEnd/>
            <a:tailEnd/>
          </a:ln>
        </p:spPr>
        <p:txBody>
          <a:bodyPr/>
          <a:lstStyle/>
          <a:p>
            <a:pPr algn="ctr"/>
            <a:r>
              <a:rPr lang="en-US" sz="1400" i="0" dirty="0"/>
              <a:t>Yes</a:t>
            </a:r>
          </a:p>
        </p:txBody>
      </p:sp>
      <p:sp>
        <p:nvSpPr>
          <p:cNvPr id="15" name="Line 18"/>
          <p:cNvSpPr>
            <a:spLocks noChangeShapeType="1"/>
          </p:cNvSpPr>
          <p:nvPr/>
        </p:nvSpPr>
        <p:spPr bwMode="auto">
          <a:xfrm flipH="1">
            <a:off x="6896099" y="3159887"/>
            <a:ext cx="2" cy="1306610"/>
          </a:xfrm>
          <a:prstGeom prst="line">
            <a:avLst/>
          </a:prstGeom>
          <a:noFill/>
          <a:ln w="9525">
            <a:solidFill>
              <a:srgbClr val="000000"/>
            </a:solidFill>
            <a:round/>
            <a:headEnd/>
            <a:tailEnd type="triangle" w="med" len="med"/>
          </a:ln>
        </p:spPr>
        <p:txBody>
          <a:bodyPr/>
          <a:lstStyle/>
          <a:p>
            <a:endParaRPr lang="en-US"/>
          </a:p>
        </p:txBody>
      </p:sp>
      <p:sp>
        <p:nvSpPr>
          <p:cNvPr id="17" name="Line 33"/>
          <p:cNvSpPr>
            <a:spLocks noChangeShapeType="1"/>
          </p:cNvSpPr>
          <p:nvPr/>
        </p:nvSpPr>
        <p:spPr bwMode="auto">
          <a:xfrm flipV="1">
            <a:off x="3771902" y="3128763"/>
            <a:ext cx="2773059" cy="0"/>
          </a:xfrm>
          <a:prstGeom prst="line">
            <a:avLst/>
          </a:prstGeom>
          <a:noFill/>
          <a:ln w="9525">
            <a:solidFill>
              <a:schemeClr val="tx1"/>
            </a:solidFill>
            <a:round/>
            <a:headEnd/>
            <a:tailEnd type="triangle" w="med" len="med"/>
          </a:ln>
        </p:spPr>
        <p:txBody>
          <a:bodyPr/>
          <a:lstStyle/>
          <a:p>
            <a:endParaRPr lang="en-US"/>
          </a:p>
        </p:txBody>
      </p:sp>
      <p:sp>
        <p:nvSpPr>
          <p:cNvPr id="18" name="Rectangle 17"/>
          <p:cNvSpPr>
            <a:spLocks noChangeArrowheads="1"/>
          </p:cNvSpPr>
          <p:nvPr/>
        </p:nvSpPr>
        <p:spPr bwMode="auto">
          <a:xfrm>
            <a:off x="6544961" y="2908217"/>
            <a:ext cx="702276" cy="304800"/>
          </a:xfrm>
          <a:prstGeom prst="rect">
            <a:avLst/>
          </a:prstGeom>
          <a:solidFill>
            <a:srgbClr val="FFFFFF"/>
          </a:solidFill>
          <a:ln w="9525">
            <a:solidFill>
              <a:srgbClr val="000000"/>
            </a:solidFill>
            <a:miter lim="800000"/>
            <a:headEnd/>
            <a:tailEnd/>
          </a:ln>
        </p:spPr>
        <p:txBody>
          <a:bodyPr/>
          <a:lstStyle/>
          <a:p>
            <a:pPr algn="ctr"/>
            <a:r>
              <a:rPr lang="en-US" sz="1400" i="0" dirty="0"/>
              <a:t>No</a:t>
            </a:r>
          </a:p>
        </p:txBody>
      </p:sp>
      <p:sp>
        <p:nvSpPr>
          <p:cNvPr id="23" name="Line 18"/>
          <p:cNvSpPr>
            <a:spLocks noChangeShapeType="1"/>
          </p:cNvSpPr>
          <p:nvPr/>
        </p:nvSpPr>
        <p:spPr bwMode="auto">
          <a:xfrm>
            <a:off x="2667002" y="3994494"/>
            <a:ext cx="0" cy="472001"/>
          </a:xfrm>
          <a:prstGeom prst="line">
            <a:avLst/>
          </a:prstGeom>
          <a:noFill/>
          <a:ln w="9525">
            <a:solidFill>
              <a:srgbClr val="000000"/>
            </a:solidFill>
            <a:round/>
            <a:headEnd/>
            <a:tailEnd type="triangle" w="med" len="med"/>
          </a:ln>
        </p:spPr>
        <p:txBody>
          <a:bodyPr/>
          <a:lstStyle/>
          <a:p>
            <a:endParaRPr lang="en-US"/>
          </a:p>
        </p:txBody>
      </p:sp>
      <p:sp>
        <p:nvSpPr>
          <p:cNvPr id="24" name="Line 18"/>
          <p:cNvSpPr>
            <a:spLocks noChangeShapeType="1"/>
          </p:cNvSpPr>
          <p:nvPr/>
        </p:nvSpPr>
        <p:spPr bwMode="auto">
          <a:xfrm>
            <a:off x="2667002" y="2127078"/>
            <a:ext cx="0" cy="423209"/>
          </a:xfrm>
          <a:prstGeom prst="line">
            <a:avLst/>
          </a:prstGeom>
          <a:noFill/>
          <a:ln w="9525">
            <a:solidFill>
              <a:srgbClr val="000000"/>
            </a:solidFill>
            <a:round/>
            <a:headEnd/>
            <a:tailEnd type="triangle" w="med" len="med"/>
          </a:ln>
        </p:spPr>
        <p:txBody>
          <a:bodyPr/>
          <a:lstStyle/>
          <a:p>
            <a:endParaRPr lang="en-US"/>
          </a:p>
        </p:txBody>
      </p:sp>
      <p:sp>
        <p:nvSpPr>
          <p:cNvPr id="25" name="Line 33"/>
          <p:cNvSpPr>
            <a:spLocks noChangeShapeType="1"/>
          </p:cNvSpPr>
          <p:nvPr/>
        </p:nvSpPr>
        <p:spPr bwMode="auto">
          <a:xfrm flipV="1">
            <a:off x="4701232" y="4863764"/>
            <a:ext cx="533401" cy="0"/>
          </a:xfrm>
          <a:prstGeom prst="line">
            <a:avLst/>
          </a:prstGeom>
          <a:noFill/>
          <a:ln w="9525">
            <a:solidFill>
              <a:schemeClr val="tx1"/>
            </a:solidFill>
            <a:round/>
            <a:headEnd/>
            <a:tailEnd type="triangle" w="med" len="med"/>
          </a:ln>
        </p:spPr>
        <p:txBody>
          <a:bodyPr/>
          <a:lstStyle/>
          <a:p>
            <a:endParaRPr lang="en-US"/>
          </a:p>
        </p:txBody>
      </p:sp>
      <p:sp>
        <p:nvSpPr>
          <p:cNvPr id="26" name="Line 18"/>
          <p:cNvSpPr>
            <a:spLocks noChangeShapeType="1"/>
          </p:cNvSpPr>
          <p:nvPr/>
        </p:nvSpPr>
        <p:spPr bwMode="auto">
          <a:xfrm>
            <a:off x="2669061" y="3159887"/>
            <a:ext cx="0" cy="424705"/>
          </a:xfrm>
          <a:prstGeom prst="line">
            <a:avLst/>
          </a:prstGeom>
          <a:noFill/>
          <a:ln w="9525">
            <a:solidFill>
              <a:srgbClr val="000000"/>
            </a:solidFill>
            <a:round/>
            <a:headEnd/>
            <a:tailEnd type="triangle" w="med" len="med"/>
          </a:ln>
        </p:spPr>
        <p:txBody>
          <a:bodyPr/>
          <a:lstStyle/>
          <a:p>
            <a:endParaRPr lang="en-US"/>
          </a:p>
        </p:txBody>
      </p:sp>
      <p:sp>
        <p:nvSpPr>
          <p:cNvPr id="16" name="AutoShape 490"/>
          <p:cNvSpPr>
            <a:spLocks noChangeArrowheads="1"/>
          </p:cNvSpPr>
          <p:nvPr/>
        </p:nvSpPr>
        <p:spPr bwMode="auto">
          <a:xfrm>
            <a:off x="1562102" y="2550286"/>
            <a:ext cx="2209800" cy="1105117"/>
          </a:xfrm>
          <a:prstGeom prst="diamond">
            <a:avLst/>
          </a:prstGeom>
          <a:solidFill>
            <a:srgbClr val="FFFFFF"/>
          </a:solidFill>
          <a:ln w="9525">
            <a:solidFill>
              <a:srgbClr val="000000"/>
            </a:solidFill>
            <a:miter lim="800000"/>
            <a:headEnd/>
            <a:tailEnd/>
          </a:ln>
        </p:spPr>
        <p:txBody>
          <a:bodyPr/>
          <a:lstStyle/>
          <a:p>
            <a:pPr algn="ctr"/>
            <a:r>
              <a:rPr lang="en-US" sz="1200" i="0" dirty="0"/>
              <a:t>New Serious concerns?</a:t>
            </a:r>
          </a:p>
        </p:txBody>
      </p:sp>
      <p:sp>
        <p:nvSpPr>
          <p:cNvPr id="19" name="TextBox 18">
            <a:extLst>
              <a:ext uri="{FF2B5EF4-FFF2-40B4-BE49-F238E27FC236}">
                <a16:creationId xmlns:a16="http://schemas.microsoft.com/office/drawing/2014/main" id="{E58C0F66-739C-48A2-8AD0-AE798F9008EE}"/>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
        <p:nvSpPr>
          <p:cNvPr id="5" name="Slide Number Placeholder 4">
            <a:extLst>
              <a:ext uri="{FF2B5EF4-FFF2-40B4-BE49-F238E27FC236}">
                <a16:creationId xmlns:a16="http://schemas.microsoft.com/office/drawing/2014/main" id="{E6A315D4-0D6B-4115-BB38-1B4C9F9A4508}"/>
              </a:ext>
            </a:extLst>
          </p:cNvPr>
          <p:cNvSpPr>
            <a:spLocks noGrp="1"/>
          </p:cNvSpPr>
          <p:nvPr>
            <p:ph type="sldNum" sz="quarter" idx="12"/>
          </p:nvPr>
        </p:nvSpPr>
        <p:spPr/>
        <p:txBody>
          <a:bodyPr/>
          <a:lstStyle/>
          <a:p>
            <a:pPr>
              <a:defRPr/>
            </a:pPr>
            <a:fld id="{A107790D-9CE3-4E0E-8F1B-EF17C33E5A37}" type="slidenum">
              <a:rPr lang="en-US" altLang="en-US" smtClean="0"/>
              <a:pPr>
                <a:defRPr/>
              </a:pPr>
              <a:t>24</a:t>
            </a:fld>
            <a:endParaRPr lang="en-US" altLang="en-US"/>
          </a:p>
        </p:txBody>
      </p:sp>
    </p:spTree>
    <p:extLst>
      <p:ext uri="{BB962C8B-B14F-4D97-AF65-F5344CB8AC3E}">
        <p14:creationId xmlns:p14="http://schemas.microsoft.com/office/powerpoint/2010/main" val="469603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55F909D-39A1-473E-973D-77BE4E5DFD3D}"/>
              </a:ext>
            </a:extLst>
          </p:cNvPr>
          <p:cNvSpPr>
            <a:spLocks noGrp="1"/>
          </p:cNvSpPr>
          <p:nvPr>
            <p:ph type="sldNum" sz="quarter" idx="12"/>
          </p:nvPr>
        </p:nvSpPr>
        <p:spPr/>
        <p:txBody>
          <a:bodyPr/>
          <a:lstStyle/>
          <a:p>
            <a:pPr>
              <a:defRPr/>
            </a:pPr>
            <a:fld id="{4A2A61F4-C49E-4655-89F2-64B9779AD683}" type="slidenum">
              <a:rPr lang="en-US" altLang="en-US" smtClean="0"/>
              <a:pPr>
                <a:defRPr/>
              </a:pPr>
              <a:t>25</a:t>
            </a:fld>
            <a:endParaRPr lang="en-US" altLang="en-US"/>
          </a:p>
        </p:txBody>
      </p:sp>
      <p:sp>
        <p:nvSpPr>
          <p:cNvPr id="25602" name="Rectangle 2"/>
          <p:cNvSpPr>
            <a:spLocks noGrp="1" noChangeArrowheads="1"/>
          </p:cNvSpPr>
          <p:nvPr>
            <p:ph type="title" idx="4294967295"/>
          </p:nvPr>
        </p:nvSpPr>
        <p:spPr>
          <a:xfrm>
            <a:off x="-14577" y="457200"/>
            <a:ext cx="9144000" cy="785813"/>
          </a:xfrm>
        </p:spPr>
        <p:txBody>
          <a:bodyPr/>
          <a:lstStyle/>
          <a:p>
            <a:pPr eaLnBrk="1" hangingPunct="1"/>
            <a:r>
              <a:rPr lang="en-US" sz="3600" dirty="0"/>
              <a:t>Supplementing the File</a:t>
            </a:r>
          </a:p>
        </p:txBody>
      </p:sp>
      <p:sp>
        <p:nvSpPr>
          <p:cNvPr id="29700" name="Text Box 3"/>
          <p:cNvSpPr txBox="1">
            <a:spLocks noChangeArrowheads="1"/>
          </p:cNvSpPr>
          <p:nvPr/>
        </p:nvSpPr>
        <p:spPr bwMode="auto">
          <a:xfrm>
            <a:off x="1066800" y="1981200"/>
            <a:ext cx="7086600" cy="2062103"/>
          </a:xfrm>
          <a:prstGeom prst="rect">
            <a:avLst/>
          </a:prstGeom>
          <a:noFill/>
          <a:ln w="9525">
            <a:noFill/>
            <a:miter lim="800000"/>
            <a:headEnd/>
            <a:tailEnd/>
          </a:ln>
        </p:spPr>
        <p:txBody>
          <a:bodyPr>
            <a:spAutoFit/>
          </a:bodyPr>
          <a:lstStyle/>
          <a:p>
            <a:pPr eaLnBrk="0" hangingPunct="0">
              <a:spcBef>
                <a:spcPct val="50000"/>
              </a:spcBef>
              <a:defRPr/>
            </a:pPr>
            <a:r>
              <a:rPr lang="en-US" sz="3200" i="0" dirty="0">
                <a:latin typeface="+mn-lt"/>
              </a:rPr>
              <a:t>The University and the candidate have the right to supplement the file with new info at any stage prior to the President’s decision.</a:t>
            </a:r>
          </a:p>
        </p:txBody>
      </p:sp>
      <p:sp>
        <p:nvSpPr>
          <p:cNvPr id="8" name="TextBox 7">
            <a:extLst>
              <a:ext uri="{FF2B5EF4-FFF2-40B4-BE49-F238E27FC236}">
                <a16:creationId xmlns:a16="http://schemas.microsoft.com/office/drawing/2014/main" id="{4FDA243E-7AB1-4D79-B398-6CC7CDA0F2B9}"/>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F838A55-C11F-4B1D-A29C-C45672758C2B}"/>
              </a:ext>
            </a:extLst>
          </p:cNvPr>
          <p:cNvSpPr>
            <a:spLocks noGrp="1"/>
          </p:cNvSpPr>
          <p:nvPr>
            <p:ph type="sldNum" sz="quarter" idx="12"/>
          </p:nvPr>
        </p:nvSpPr>
        <p:spPr/>
        <p:txBody>
          <a:bodyPr/>
          <a:lstStyle/>
          <a:p>
            <a:pPr>
              <a:defRPr/>
            </a:pPr>
            <a:fld id="{89654FC1-40C8-44C2-A76C-86E01097A9EC}" type="slidenum">
              <a:rPr lang="en-US" altLang="en-US" smtClean="0"/>
              <a:pPr>
                <a:defRPr/>
              </a:pPr>
              <a:t>26</a:t>
            </a:fld>
            <a:endParaRPr lang="en-US" altLang="en-US"/>
          </a:p>
        </p:txBody>
      </p:sp>
      <p:sp>
        <p:nvSpPr>
          <p:cNvPr id="26626" name="Rectangle 2"/>
          <p:cNvSpPr>
            <a:spLocks noGrp="1" noChangeArrowheads="1"/>
          </p:cNvSpPr>
          <p:nvPr>
            <p:ph type="title" idx="4294967295"/>
          </p:nvPr>
        </p:nvSpPr>
        <p:spPr>
          <a:xfrm>
            <a:off x="0" y="274638"/>
            <a:ext cx="9144000" cy="1143000"/>
          </a:xfrm>
        </p:spPr>
        <p:txBody>
          <a:bodyPr/>
          <a:lstStyle/>
          <a:p>
            <a:pPr eaLnBrk="1" hangingPunct="1"/>
            <a:r>
              <a:rPr lang="en-US" sz="3600" dirty="0"/>
              <a:t>For Assistance…</a:t>
            </a:r>
          </a:p>
        </p:txBody>
      </p:sp>
      <p:sp>
        <p:nvSpPr>
          <p:cNvPr id="26627" name="Rectangle 3"/>
          <p:cNvSpPr>
            <a:spLocks noGrp="1" noChangeArrowheads="1"/>
          </p:cNvSpPr>
          <p:nvPr>
            <p:ph idx="4294967295"/>
          </p:nvPr>
        </p:nvSpPr>
        <p:spPr>
          <a:xfrm>
            <a:off x="685800" y="1295400"/>
            <a:ext cx="7878762" cy="4267200"/>
          </a:xfrm>
        </p:spPr>
        <p:txBody>
          <a:bodyPr>
            <a:normAutofit/>
          </a:bodyPr>
          <a:lstStyle/>
          <a:p>
            <a:pPr eaLnBrk="1" hangingPunct="1">
              <a:lnSpc>
                <a:spcPct val="90000"/>
              </a:lnSpc>
              <a:spcBef>
                <a:spcPts val="1800"/>
              </a:spcBef>
            </a:pPr>
            <a:r>
              <a:rPr lang="en-US" sz="2500" dirty="0"/>
              <a:t>The </a:t>
            </a:r>
            <a:r>
              <a:rPr lang="en-US" sz="2500" i="1" dirty="0"/>
              <a:t>Collective Agreement</a:t>
            </a:r>
            <a:r>
              <a:rPr lang="en-US" sz="2500" dirty="0"/>
              <a:t>, in particular Articles 2 - 5 &amp; 9 of </a:t>
            </a:r>
            <a:r>
              <a:rPr lang="en-US" sz="2500" i="1" dirty="0"/>
              <a:t>Conditions of Appointment for Faculty </a:t>
            </a:r>
            <a:r>
              <a:rPr lang="en-US" sz="2500" dirty="0"/>
              <a:t>	</a:t>
            </a:r>
            <a:endParaRPr lang="en-US" sz="2500" i="1" dirty="0"/>
          </a:p>
          <a:p>
            <a:pPr eaLnBrk="1" hangingPunct="1">
              <a:lnSpc>
                <a:spcPct val="90000"/>
              </a:lnSpc>
              <a:spcBef>
                <a:spcPts val="1800"/>
              </a:spcBef>
            </a:pPr>
            <a:r>
              <a:rPr lang="en-US" sz="2500" i="1" dirty="0"/>
              <a:t>Guide to Reappointment, Tenure and Promotion Procedures at UBC for 2015/16</a:t>
            </a:r>
            <a:endParaRPr lang="en-US" sz="2500" b="1" i="1" dirty="0">
              <a:solidFill>
                <a:srgbClr val="990000"/>
              </a:solidFill>
            </a:endParaRPr>
          </a:p>
          <a:p>
            <a:pPr eaLnBrk="1" hangingPunct="1">
              <a:lnSpc>
                <a:spcPct val="90000"/>
              </a:lnSpc>
              <a:spcBef>
                <a:spcPts val="1800"/>
              </a:spcBef>
            </a:pPr>
            <a:r>
              <a:rPr lang="en-US" sz="2500" dirty="0"/>
              <a:t>Faculty Relations website: </a:t>
            </a:r>
            <a:r>
              <a:rPr lang="en-US" sz="2500" u="sng" dirty="0">
                <a:hlinkClick r:id="rId2"/>
              </a:rPr>
              <a:t>www.hr.ubc.ca/faculty_relations/tenure/</a:t>
            </a:r>
            <a:endParaRPr lang="en-US" sz="2500" u="sng" dirty="0"/>
          </a:p>
          <a:p>
            <a:pPr eaLnBrk="1" hangingPunct="1">
              <a:lnSpc>
                <a:spcPct val="90000"/>
              </a:lnSpc>
              <a:spcBef>
                <a:spcPts val="1800"/>
              </a:spcBef>
            </a:pPr>
            <a:r>
              <a:rPr lang="en-US" sz="2500" dirty="0"/>
              <a:t>Faculty Association website:</a:t>
            </a:r>
            <a:br>
              <a:rPr lang="en-US" sz="2500" dirty="0"/>
            </a:br>
            <a:r>
              <a:rPr lang="en-US" sz="2500" u="sng" dirty="0">
                <a:solidFill>
                  <a:srgbClr val="3366FF"/>
                </a:solidFill>
              </a:rPr>
              <a:t>www.facultyassociation.ubc.ca/promotiontenure.php</a:t>
            </a:r>
          </a:p>
          <a:p>
            <a:pPr eaLnBrk="1" hangingPunct="1">
              <a:lnSpc>
                <a:spcPct val="90000"/>
              </a:lnSpc>
              <a:spcBef>
                <a:spcPts val="1800"/>
              </a:spcBef>
            </a:pPr>
            <a:r>
              <a:rPr lang="en-US" sz="2500" dirty="0"/>
              <a:t>Call us!</a:t>
            </a:r>
          </a:p>
        </p:txBody>
      </p:sp>
      <p:sp>
        <p:nvSpPr>
          <p:cNvPr id="8" name="TextBox 7">
            <a:extLst>
              <a:ext uri="{FF2B5EF4-FFF2-40B4-BE49-F238E27FC236}">
                <a16:creationId xmlns:a16="http://schemas.microsoft.com/office/drawing/2014/main" id="{E41C6CB7-DA46-4254-8FD6-C7A9926957DD}"/>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3717" y="914400"/>
            <a:ext cx="9144000" cy="1524000"/>
          </a:xfrm>
        </p:spPr>
        <p:txBody>
          <a:bodyPr>
            <a:noAutofit/>
          </a:bodyPr>
          <a:lstStyle/>
          <a:p>
            <a:r>
              <a:rPr lang="en-US" sz="3500" dirty="0"/>
              <a:t>The Promotion and Tenure Process </a:t>
            </a:r>
            <a:br>
              <a:rPr lang="en-US" sz="3500" dirty="0"/>
            </a:br>
            <a:r>
              <a:rPr lang="en-US" sz="3500" dirty="0"/>
              <a:t>from the Perspective of the </a:t>
            </a:r>
            <a:br>
              <a:rPr lang="en-US" sz="3500" dirty="0"/>
            </a:br>
            <a:r>
              <a:rPr lang="en-US" sz="3500" dirty="0"/>
              <a:t>Senior Appointments Committee (SAC)</a:t>
            </a:r>
          </a:p>
        </p:txBody>
      </p:sp>
      <p:sp>
        <p:nvSpPr>
          <p:cNvPr id="27651" name="Content Placeholder 2"/>
          <p:cNvSpPr>
            <a:spLocks noGrp="1"/>
          </p:cNvSpPr>
          <p:nvPr>
            <p:ph idx="4294967295"/>
          </p:nvPr>
        </p:nvSpPr>
        <p:spPr>
          <a:xfrm>
            <a:off x="12843" y="3200400"/>
            <a:ext cx="9144000" cy="1447800"/>
          </a:xfrm>
        </p:spPr>
        <p:txBody>
          <a:bodyPr/>
          <a:lstStyle/>
          <a:p>
            <a:pPr algn="ctr">
              <a:buFont typeface="Wingdings" pitchFamily="2" charset="2"/>
              <a:buNone/>
              <a:defRPr/>
            </a:pPr>
            <a:r>
              <a:rPr lang="en-US" sz="3500" b="1" dirty="0"/>
              <a:t>Mark Schaller</a:t>
            </a:r>
          </a:p>
          <a:p>
            <a:pPr algn="ctr">
              <a:buFont typeface="Wingdings" pitchFamily="2" charset="2"/>
              <a:buNone/>
              <a:defRPr/>
            </a:pPr>
            <a:r>
              <a:rPr lang="en-US" sz="3500" dirty="0"/>
              <a:t>Chair, Senior Appointments Committee</a:t>
            </a:r>
          </a:p>
          <a:p>
            <a:pPr marL="514350" indent="-514350" algn="ctr">
              <a:buFont typeface="Wingdings" pitchFamily="2" charset="2"/>
              <a:buAutoNum type="alphaLcPeriod"/>
              <a:defRPr/>
            </a:pPr>
            <a:endParaRPr lang="en-US" dirty="0"/>
          </a:p>
        </p:txBody>
      </p:sp>
    </p:spTree>
    <p:extLst>
      <p:ext uri="{BB962C8B-B14F-4D97-AF65-F5344CB8AC3E}">
        <p14:creationId xmlns:p14="http://schemas.microsoft.com/office/powerpoint/2010/main" val="2015009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B1B8BDA-E3EB-492E-BDE0-F6B3D1678DB7}"/>
              </a:ext>
            </a:extLst>
          </p:cNvPr>
          <p:cNvSpPr>
            <a:spLocks noGrp="1"/>
          </p:cNvSpPr>
          <p:nvPr>
            <p:ph type="sldNum" sz="quarter" idx="12"/>
          </p:nvPr>
        </p:nvSpPr>
        <p:spPr/>
        <p:txBody>
          <a:bodyPr/>
          <a:lstStyle/>
          <a:p>
            <a:fld id="{5A151EE5-3B9D-40F0-B49F-94D42666517E}" type="slidenum">
              <a:rPr lang="en-CA" smtClean="0"/>
              <a:pPr/>
              <a:t>28</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Overview</a:t>
            </a:r>
            <a:endParaRPr lang="en-GB" sz="3800" dirty="0"/>
          </a:p>
        </p:txBody>
      </p:sp>
      <p:sp>
        <p:nvSpPr>
          <p:cNvPr id="29699" name="Rectangle 2"/>
          <p:cNvSpPr>
            <a:spLocks noGrp="1" noChangeArrowheads="1"/>
          </p:cNvSpPr>
          <p:nvPr>
            <p:ph idx="4294967295"/>
          </p:nvPr>
        </p:nvSpPr>
        <p:spPr>
          <a:xfrm>
            <a:off x="1905000" y="1676400"/>
            <a:ext cx="6240462" cy="3048000"/>
          </a:xfrm>
        </p:spPr>
        <p:txBody>
          <a:bodyPr>
            <a:normAutofit/>
          </a:bodyPr>
          <a:lstStyle/>
          <a:p>
            <a:pPr eaLnBrk="1" fontAlgn="auto" hangingPunct="1">
              <a:spcBef>
                <a:spcPts val="0"/>
              </a:spcBef>
              <a:spcAft>
                <a:spcPts val="1800"/>
              </a:spcAft>
              <a:defRPr/>
            </a:pPr>
            <a:r>
              <a:rPr lang="en-US" sz="3000" dirty="0"/>
              <a:t>What SAC is and what it does</a:t>
            </a:r>
          </a:p>
          <a:p>
            <a:pPr marL="468000" eaLnBrk="1" fontAlgn="auto" hangingPunct="1">
              <a:spcBef>
                <a:spcPts val="0"/>
              </a:spcBef>
              <a:spcAft>
                <a:spcPts val="1800"/>
              </a:spcAft>
              <a:defRPr/>
            </a:pPr>
            <a:r>
              <a:rPr lang="en-US" sz="3000" dirty="0"/>
              <a:t>How SAC thinks</a:t>
            </a:r>
          </a:p>
          <a:p>
            <a:pPr marL="468000" eaLnBrk="1" fontAlgn="auto" hangingPunct="1">
              <a:spcBef>
                <a:spcPts val="0"/>
              </a:spcBef>
              <a:spcAft>
                <a:spcPts val="1800"/>
              </a:spcAft>
              <a:defRPr/>
            </a:pPr>
            <a:r>
              <a:rPr lang="en-US" sz="3000" dirty="0"/>
              <a:t>Some practical advice</a:t>
            </a:r>
          </a:p>
          <a:p>
            <a:pPr marL="468000" eaLnBrk="1" fontAlgn="auto" hangingPunct="1">
              <a:spcBef>
                <a:spcPts val="0"/>
              </a:spcBef>
              <a:spcAft>
                <a:spcPts val="1800"/>
              </a:spcAft>
              <a:defRPr/>
            </a:pPr>
            <a:r>
              <a:rPr lang="en-US" sz="3000" dirty="0"/>
              <a:t>Questions.</a:t>
            </a:r>
          </a:p>
        </p:txBody>
      </p:sp>
      <p:sp>
        <p:nvSpPr>
          <p:cNvPr id="8" name="TextBox 7">
            <a:extLst>
              <a:ext uri="{FF2B5EF4-FFF2-40B4-BE49-F238E27FC236}">
                <a16:creationId xmlns:a16="http://schemas.microsoft.com/office/drawing/2014/main" id="{6FE2C5C0-59DD-402B-8D7D-9C1F01841F05}"/>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4068568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001A2B9-2F4E-4915-8656-750E8984AB14}"/>
              </a:ext>
            </a:extLst>
          </p:cNvPr>
          <p:cNvSpPr>
            <a:spLocks noGrp="1"/>
          </p:cNvSpPr>
          <p:nvPr>
            <p:ph type="sldNum" sz="quarter" idx="12"/>
          </p:nvPr>
        </p:nvSpPr>
        <p:spPr/>
        <p:txBody>
          <a:bodyPr/>
          <a:lstStyle/>
          <a:p>
            <a:fld id="{5A151EE5-3B9D-40F0-B49F-94D42666517E}" type="slidenum">
              <a:rPr lang="en-CA" smtClean="0"/>
              <a:pPr/>
              <a:t>29</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Overview</a:t>
            </a:r>
            <a:endParaRPr lang="en-GB" sz="3800" dirty="0"/>
          </a:p>
        </p:txBody>
      </p:sp>
      <p:sp>
        <p:nvSpPr>
          <p:cNvPr id="29699" name="Rectangle 2"/>
          <p:cNvSpPr>
            <a:spLocks noGrp="1" noChangeArrowheads="1"/>
          </p:cNvSpPr>
          <p:nvPr>
            <p:ph idx="4294967295"/>
          </p:nvPr>
        </p:nvSpPr>
        <p:spPr>
          <a:xfrm>
            <a:off x="1905000" y="1676400"/>
            <a:ext cx="6240462" cy="3048000"/>
          </a:xfrm>
        </p:spPr>
        <p:txBody>
          <a:bodyPr>
            <a:normAutofit/>
          </a:bodyPr>
          <a:lstStyle/>
          <a:p>
            <a:pPr eaLnBrk="1" fontAlgn="auto" hangingPunct="1">
              <a:spcBef>
                <a:spcPts val="0"/>
              </a:spcBef>
              <a:spcAft>
                <a:spcPts val="1800"/>
              </a:spcAft>
              <a:defRPr/>
            </a:pPr>
            <a:r>
              <a:rPr lang="en-US" sz="3000" b="1" dirty="0"/>
              <a:t>What SAC is and what it does</a:t>
            </a:r>
          </a:p>
          <a:p>
            <a:pPr marL="468000" eaLnBrk="1" fontAlgn="auto" hangingPunct="1">
              <a:spcBef>
                <a:spcPts val="0"/>
              </a:spcBef>
              <a:spcAft>
                <a:spcPts val="1800"/>
              </a:spcAft>
              <a:defRPr/>
            </a:pPr>
            <a:r>
              <a:rPr lang="en-US" sz="3000" dirty="0"/>
              <a:t>How SAC thinks</a:t>
            </a:r>
          </a:p>
          <a:p>
            <a:pPr marL="468000" eaLnBrk="1" fontAlgn="auto" hangingPunct="1">
              <a:spcBef>
                <a:spcPts val="0"/>
              </a:spcBef>
              <a:spcAft>
                <a:spcPts val="1800"/>
              </a:spcAft>
              <a:defRPr/>
            </a:pPr>
            <a:r>
              <a:rPr lang="en-US" sz="3000" dirty="0"/>
              <a:t>Some practical advice</a:t>
            </a:r>
          </a:p>
          <a:p>
            <a:pPr marL="468000" eaLnBrk="1" fontAlgn="auto" hangingPunct="1">
              <a:spcBef>
                <a:spcPts val="0"/>
              </a:spcBef>
              <a:spcAft>
                <a:spcPts val="1800"/>
              </a:spcAft>
              <a:defRPr/>
            </a:pPr>
            <a:r>
              <a:rPr lang="en-US" sz="3000" dirty="0"/>
              <a:t>Questions.</a:t>
            </a:r>
          </a:p>
        </p:txBody>
      </p:sp>
      <p:sp>
        <p:nvSpPr>
          <p:cNvPr id="8" name="TextBox 7">
            <a:extLst>
              <a:ext uri="{FF2B5EF4-FFF2-40B4-BE49-F238E27FC236}">
                <a16:creationId xmlns:a16="http://schemas.microsoft.com/office/drawing/2014/main" id="{DE3816BC-7952-405D-9977-D20F0E9983DF}"/>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1606380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F2C5225-DBC1-4777-BE8F-0C5597B8C140}"/>
              </a:ext>
            </a:extLst>
          </p:cNvPr>
          <p:cNvSpPr>
            <a:spLocks noGrp="1"/>
          </p:cNvSpPr>
          <p:nvPr>
            <p:ph type="sldNum" sz="quarter" idx="12"/>
          </p:nvPr>
        </p:nvSpPr>
        <p:spPr/>
        <p:txBody>
          <a:bodyPr/>
          <a:lstStyle/>
          <a:p>
            <a:pPr>
              <a:defRPr/>
            </a:pPr>
            <a:fld id="{89654FC1-40C8-44C2-A76C-86E01097A9EC}" type="slidenum">
              <a:rPr lang="en-US" altLang="en-US" smtClean="0"/>
              <a:pPr>
                <a:defRPr/>
              </a:pPr>
              <a:t>3</a:t>
            </a:fld>
            <a:endParaRPr lang="en-US" altLang="en-US"/>
          </a:p>
        </p:txBody>
      </p:sp>
      <p:sp>
        <p:nvSpPr>
          <p:cNvPr id="7170" name="Rectangle 2"/>
          <p:cNvSpPr>
            <a:spLocks noGrp="1" noChangeArrowheads="1"/>
          </p:cNvSpPr>
          <p:nvPr>
            <p:ph type="title" idx="4294967295"/>
          </p:nvPr>
        </p:nvSpPr>
        <p:spPr>
          <a:xfrm>
            <a:off x="0" y="274638"/>
            <a:ext cx="9144000" cy="1143000"/>
          </a:xfrm>
        </p:spPr>
        <p:txBody>
          <a:bodyPr/>
          <a:lstStyle/>
          <a:p>
            <a:pPr eaLnBrk="1" hangingPunct="1"/>
            <a:r>
              <a:rPr lang="en-US" sz="3600" dirty="0"/>
              <a:t>Our Objective</a:t>
            </a:r>
          </a:p>
        </p:txBody>
      </p:sp>
      <p:sp>
        <p:nvSpPr>
          <p:cNvPr id="7171" name="Rectangle 3"/>
          <p:cNvSpPr>
            <a:spLocks noGrp="1" noChangeArrowheads="1"/>
          </p:cNvSpPr>
          <p:nvPr>
            <p:ph idx="4294967295"/>
          </p:nvPr>
        </p:nvSpPr>
        <p:spPr>
          <a:xfrm>
            <a:off x="897835" y="1676400"/>
            <a:ext cx="7543800" cy="3810000"/>
          </a:xfrm>
        </p:spPr>
        <p:txBody>
          <a:bodyPr/>
          <a:lstStyle/>
          <a:p>
            <a:pPr eaLnBrk="1" hangingPunct="1">
              <a:spcAft>
                <a:spcPts val="1200"/>
              </a:spcAft>
            </a:pPr>
            <a:r>
              <a:rPr lang="en-US" sz="3200" dirty="0"/>
              <a:t>To provide faculty members with an understanding of the tenure and promotion processes</a:t>
            </a:r>
            <a:r>
              <a:rPr lang="en-US" sz="3600" dirty="0"/>
              <a:t>.</a:t>
            </a:r>
          </a:p>
          <a:p>
            <a:pPr eaLnBrk="1" hangingPunct="1">
              <a:spcAft>
                <a:spcPts val="1200"/>
              </a:spcAft>
            </a:pPr>
            <a:r>
              <a:rPr lang="en-CA" sz="3200" dirty="0"/>
              <a:t>To support the success of faculty members going forward for tenure and promotion</a:t>
            </a:r>
            <a:r>
              <a:rPr lang="en-CA" sz="3600" dirty="0"/>
              <a:t>.</a:t>
            </a:r>
            <a:endParaRPr lang="en-US" sz="3600" dirty="0"/>
          </a:p>
        </p:txBody>
      </p:sp>
      <p:sp>
        <p:nvSpPr>
          <p:cNvPr id="8" name="TextBox 7">
            <a:extLst>
              <a:ext uri="{FF2B5EF4-FFF2-40B4-BE49-F238E27FC236}">
                <a16:creationId xmlns:a16="http://schemas.microsoft.com/office/drawing/2014/main" id="{F6E012C2-7A30-4C9B-8CC0-02028963CD4C}"/>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2C16649-187B-4144-B051-037BB62ACC60}"/>
              </a:ext>
            </a:extLst>
          </p:cNvPr>
          <p:cNvSpPr>
            <a:spLocks noGrp="1"/>
          </p:cNvSpPr>
          <p:nvPr>
            <p:ph type="sldNum" sz="quarter" idx="12"/>
          </p:nvPr>
        </p:nvSpPr>
        <p:spPr/>
        <p:txBody>
          <a:bodyPr/>
          <a:lstStyle/>
          <a:p>
            <a:fld id="{5A151EE5-3B9D-40F0-B49F-94D42666517E}" type="slidenum">
              <a:rPr lang="en-CA" smtClean="0"/>
              <a:pPr/>
              <a:t>30</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What is SAC?</a:t>
            </a:r>
            <a:endParaRPr lang="en-GB" sz="3800" dirty="0"/>
          </a:p>
        </p:txBody>
      </p:sp>
      <p:sp>
        <p:nvSpPr>
          <p:cNvPr id="29699" name="Rectangle 2"/>
          <p:cNvSpPr>
            <a:spLocks noGrp="1" noChangeArrowheads="1"/>
          </p:cNvSpPr>
          <p:nvPr>
            <p:ph idx="4294967295"/>
          </p:nvPr>
        </p:nvSpPr>
        <p:spPr>
          <a:xfrm>
            <a:off x="609600" y="1253656"/>
            <a:ext cx="7924800" cy="4419600"/>
          </a:xfrm>
        </p:spPr>
        <p:txBody>
          <a:bodyPr>
            <a:normAutofit lnSpcReduction="10000"/>
          </a:bodyPr>
          <a:lstStyle/>
          <a:p>
            <a:pPr>
              <a:spcBef>
                <a:spcPts val="0"/>
              </a:spcBef>
              <a:spcAft>
                <a:spcPts val="600"/>
              </a:spcAft>
              <a:buSzPct val="100000"/>
              <a:defRPr/>
            </a:pPr>
            <a:r>
              <a:rPr lang="en-US" sz="2100" dirty="0"/>
              <a:t>Collective Agreement 5.14.(a):</a:t>
            </a:r>
          </a:p>
          <a:p>
            <a:pPr lvl="1">
              <a:spcBef>
                <a:spcPts val="0"/>
              </a:spcBef>
              <a:spcAft>
                <a:spcPts val="1200"/>
              </a:spcAft>
              <a:buClr>
                <a:schemeClr val="accent1">
                  <a:lumMod val="60000"/>
                  <a:lumOff val="40000"/>
                </a:schemeClr>
              </a:buClr>
            </a:pPr>
            <a:r>
              <a:rPr lang="en-US" sz="2100" dirty="0"/>
              <a:t>“All recommendations to the President concerning initial appointments at or promotions to the rank of Senior Instructor, Associate Professor,  Professor, or Professor of Teaching, </a:t>
            </a:r>
            <a:r>
              <a:rPr lang="en-US" sz="2100" baseline="30000" dirty="0"/>
              <a:t> </a:t>
            </a:r>
            <a:r>
              <a:rPr lang="en-US" sz="2100" dirty="0"/>
              <a:t>or concerning tenure decisions, shall be reviewed by the Senior Appointments Committee which is a standing advisory committee established by and making recommendations to the President.”</a:t>
            </a:r>
          </a:p>
          <a:p>
            <a:pPr marL="468000" indent="-457200" eaLnBrk="1" fontAlgn="auto" hangingPunct="1">
              <a:spcBef>
                <a:spcPts val="0"/>
              </a:spcBef>
              <a:spcAft>
                <a:spcPts val="600"/>
              </a:spcAft>
              <a:buSzPct val="120000"/>
              <a:defRPr/>
            </a:pPr>
            <a:r>
              <a:rPr lang="en-US" sz="2100" dirty="0"/>
              <a:t>Composition of SAC:</a:t>
            </a:r>
          </a:p>
          <a:p>
            <a:pPr marL="925200" lvl="1">
              <a:spcBef>
                <a:spcPts val="0"/>
              </a:spcBef>
              <a:buClr>
                <a:schemeClr val="accent1">
                  <a:lumMod val="60000"/>
                  <a:lumOff val="40000"/>
                </a:schemeClr>
              </a:buClr>
              <a:buSzPct val="120000"/>
              <a:defRPr/>
            </a:pPr>
            <a:r>
              <a:rPr lang="en-US" sz="2100" dirty="0"/>
              <a:t>20 UBC Professors</a:t>
            </a:r>
          </a:p>
          <a:p>
            <a:pPr marL="925200" lvl="1">
              <a:spcBef>
                <a:spcPts val="0"/>
              </a:spcBef>
              <a:buClr>
                <a:schemeClr val="accent1">
                  <a:lumMod val="60000"/>
                  <a:lumOff val="40000"/>
                </a:schemeClr>
              </a:buClr>
              <a:buSzPct val="120000"/>
              <a:defRPr/>
            </a:pPr>
            <a:r>
              <a:rPr lang="en-US" sz="2100" dirty="0"/>
              <a:t>Members from both Vancouver and Okanagan</a:t>
            </a:r>
          </a:p>
          <a:p>
            <a:pPr marL="925200" lvl="1">
              <a:spcBef>
                <a:spcPts val="0"/>
              </a:spcBef>
              <a:buClr>
                <a:schemeClr val="accent1">
                  <a:lumMod val="60000"/>
                  <a:lumOff val="40000"/>
                </a:schemeClr>
              </a:buClr>
              <a:buSzPct val="120000"/>
              <a:defRPr/>
            </a:pPr>
            <a:r>
              <a:rPr lang="en-US" sz="2100" dirty="0"/>
              <a:t>At least one Professor of Teaching</a:t>
            </a:r>
          </a:p>
          <a:p>
            <a:pPr marL="925200" lvl="1">
              <a:spcBef>
                <a:spcPts val="0"/>
              </a:spcBef>
              <a:buClr>
                <a:schemeClr val="accent1">
                  <a:lumMod val="60000"/>
                  <a:lumOff val="40000"/>
                </a:schemeClr>
              </a:buClr>
              <a:buSzPct val="120000"/>
              <a:defRPr/>
            </a:pPr>
            <a:r>
              <a:rPr lang="en-US" sz="2100" dirty="0"/>
              <a:t>Broad representation across Faculties &amp; academic disciplines</a:t>
            </a:r>
            <a:endParaRPr lang="en-US" sz="2600" dirty="0"/>
          </a:p>
        </p:txBody>
      </p:sp>
      <p:sp>
        <p:nvSpPr>
          <p:cNvPr id="8" name="TextBox 7">
            <a:extLst>
              <a:ext uri="{FF2B5EF4-FFF2-40B4-BE49-F238E27FC236}">
                <a16:creationId xmlns:a16="http://schemas.microsoft.com/office/drawing/2014/main" id="{57EDAAA0-B60E-4004-BA89-349AD6961D0A}"/>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2167954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3"/>
          <p:cNvGraphicFramePr>
            <a:graphicFrameLocks/>
          </p:cNvGraphicFramePr>
          <p:nvPr>
            <p:extLst/>
          </p:nvPr>
        </p:nvGraphicFramePr>
        <p:xfrm>
          <a:off x="2133600" y="1295400"/>
          <a:ext cx="4724400" cy="533400"/>
        </p:xfrm>
        <a:graphic>
          <a:graphicData uri="http://schemas.openxmlformats.org/drawingml/2006/table">
            <a:tbl>
              <a:tblPr/>
              <a:tblGrid>
                <a:gridCol w="4724400">
                  <a:extLst>
                    <a:ext uri="{9D8B030D-6E8A-4147-A177-3AD203B41FA5}">
                      <a16:colId xmlns:a16="http://schemas.microsoft.com/office/drawing/2014/main" val="20000"/>
                    </a:ext>
                  </a:extLst>
                </a:gridCol>
              </a:tblGrid>
              <a:tr h="5334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mn-lt"/>
                          <a:cs typeface="Arial" charset="0"/>
                        </a:rPr>
                        <a:t>President’s decision</a:t>
                      </a:r>
                      <a:endParaRPr kumimoji="0" lang="en-US" sz="1800" b="0" i="0" u="none" strike="noStrike" cap="none" normalizeH="0" baseline="0" dirty="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1" name="Rectangle 3"/>
          <p:cNvSpPr txBox="1">
            <a:spLocks noChangeArrowheads="1"/>
          </p:cNvSpPr>
          <p:nvPr/>
        </p:nvSpPr>
        <p:spPr>
          <a:xfrm>
            <a:off x="0" y="457200"/>
            <a:ext cx="91440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500" b="0" i="0" u="none" strike="noStrike" kern="1200" cap="none" spc="0" normalizeH="0" baseline="0" noProof="0" dirty="0">
                <a:ln>
                  <a:noFill/>
                </a:ln>
                <a:solidFill>
                  <a:srgbClr val="1F497D"/>
                </a:solidFill>
                <a:effectLst/>
                <a:uLnTx/>
                <a:uFillTx/>
                <a:latin typeface="Calibri" panose="020F0502020204030204" pitchFamily="34" charset="0"/>
                <a:ea typeface="+mj-ea"/>
                <a:cs typeface="+mj-cs"/>
              </a:rPr>
              <a:t>Where SAC Fits into the Whole P&amp;T Process</a:t>
            </a:r>
            <a:endParaRPr kumimoji="0" lang="en-GB" sz="3500" b="0" i="0" u="none" strike="noStrike" kern="1200" cap="none" spc="0" normalizeH="0" baseline="0" noProof="0" dirty="0">
              <a:ln>
                <a:noFill/>
              </a:ln>
              <a:solidFill>
                <a:srgbClr val="1F497D"/>
              </a:solidFill>
              <a:effectLst/>
              <a:uLnTx/>
              <a:uFillTx/>
              <a:latin typeface="Calibri" panose="020F0502020204030204" pitchFamily="34" charset="0"/>
              <a:ea typeface="+mj-ea"/>
              <a:cs typeface="+mj-cs"/>
            </a:endParaRPr>
          </a:p>
        </p:txBody>
      </p:sp>
      <p:sp>
        <p:nvSpPr>
          <p:cNvPr id="16" name="Up Arrow 15"/>
          <p:cNvSpPr/>
          <p:nvPr/>
        </p:nvSpPr>
        <p:spPr>
          <a:xfrm>
            <a:off x="4431031" y="1828800"/>
            <a:ext cx="186688" cy="1371600"/>
          </a:xfrm>
          <a:prstGeom prst="up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2000" b="0" i="1" u="none" strike="noStrike" kern="1200" cap="none" spc="0" normalizeH="0" baseline="0" noProof="0">
              <a:ln>
                <a:noFill/>
              </a:ln>
              <a:solidFill>
                <a:prstClr val="white"/>
              </a:solidFill>
              <a:effectLst/>
              <a:uLnTx/>
              <a:uFillTx/>
              <a:latin typeface="Calibri"/>
              <a:ea typeface="+mn-ea"/>
              <a:cs typeface="+mn-cs"/>
            </a:endParaRPr>
          </a:p>
        </p:txBody>
      </p:sp>
      <p:graphicFrame>
        <p:nvGraphicFramePr>
          <p:cNvPr id="12" name="Group 56"/>
          <p:cNvGraphicFramePr>
            <a:graphicFrameLocks/>
          </p:cNvGraphicFramePr>
          <p:nvPr>
            <p:extLst/>
          </p:nvPr>
        </p:nvGraphicFramePr>
        <p:xfrm>
          <a:off x="838200" y="3200400"/>
          <a:ext cx="7315200" cy="762000"/>
        </p:xfrm>
        <a:graphic>
          <a:graphicData uri="http://schemas.openxmlformats.org/drawingml/2006/table">
            <a:tbl>
              <a:tblPr/>
              <a:tblGrid>
                <a:gridCol w="7315200">
                  <a:extLst>
                    <a:ext uri="{9D8B030D-6E8A-4147-A177-3AD203B41FA5}">
                      <a16:colId xmlns:a16="http://schemas.microsoft.com/office/drawing/2014/main" val="20000"/>
                    </a:ext>
                  </a:extLst>
                </a:gridCol>
              </a:tblGrid>
              <a:tr h="762000">
                <a:tc>
                  <a:txBody>
                    <a:bodyPr/>
                    <a:lstStyle/>
                    <a:p>
                      <a:pPr algn="ctr" eaLnBrk="1" fontAlgn="auto" hangingPunct="1">
                        <a:spcBef>
                          <a:spcPts val="0"/>
                        </a:spcBef>
                        <a:spcAft>
                          <a:spcPts val="600"/>
                        </a:spcAft>
                        <a:defRPr/>
                      </a:pPr>
                      <a:r>
                        <a:rPr lang="en-CA" sz="1800" kern="0" dirty="0">
                          <a:solidFill>
                            <a:prstClr val="black">
                              <a:lumMod val="95000"/>
                              <a:lumOff val="5000"/>
                            </a:prstClr>
                          </a:solidFill>
                          <a:latin typeface="+mn-lt"/>
                          <a:cs typeface="Arial" panose="020B0604020202020204" pitchFamily="34" charset="0"/>
                        </a:rPr>
                        <a:t>Review within Faculty</a:t>
                      </a:r>
                      <a:br>
                        <a:rPr lang="en-CA" sz="1800" kern="0" dirty="0">
                          <a:solidFill>
                            <a:prstClr val="black">
                              <a:lumMod val="95000"/>
                              <a:lumOff val="5000"/>
                            </a:prstClr>
                          </a:solidFill>
                          <a:latin typeface="+mn-lt"/>
                          <a:cs typeface="Arial" panose="020B0604020202020204" pitchFamily="34" charset="0"/>
                        </a:rPr>
                      </a:br>
                      <a:r>
                        <a:rPr lang="en-CA" sz="1800" kern="0" dirty="0">
                          <a:solidFill>
                            <a:prstClr val="black">
                              <a:lumMod val="95000"/>
                              <a:lumOff val="5000"/>
                            </a:prstClr>
                          </a:solidFill>
                          <a:latin typeface="+mn-lt"/>
                          <a:cs typeface="Arial" panose="020B0604020202020204" pitchFamily="34" charset="0"/>
                        </a:rPr>
                        <a:t>(Dean’s Advisory Committee vote + Dean’s recommendation to President)</a:t>
                      </a:r>
                      <a:endParaRPr lang="en-US" sz="1800" kern="0" dirty="0">
                        <a:solidFill>
                          <a:prstClr val="black">
                            <a:lumMod val="95000"/>
                            <a:lumOff val="5000"/>
                          </a:prstClr>
                        </a:solidFill>
                        <a:latin typeface="+mn-lt"/>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7" name="Group 56"/>
          <p:cNvGraphicFramePr>
            <a:graphicFrameLocks/>
          </p:cNvGraphicFramePr>
          <p:nvPr>
            <p:extLst/>
          </p:nvPr>
        </p:nvGraphicFramePr>
        <p:xfrm>
          <a:off x="1737360" y="4267200"/>
          <a:ext cx="5562600" cy="762000"/>
        </p:xfrm>
        <a:graphic>
          <a:graphicData uri="http://schemas.openxmlformats.org/drawingml/2006/table">
            <a:tbl>
              <a:tblPr/>
              <a:tblGrid>
                <a:gridCol w="5562600">
                  <a:extLst>
                    <a:ext uri="{9D8B030D-6E8A-4147-A177-3AD203B41FA5}">
                      <a16:colId xmlns:a16="http://schemas.microsoft.com/office/drawing/2014/main" val="20000"/>
                    </a:ext>
                  </a:extLst>
                </a:gridCol>
              </a:tblGrid>
              <a:tr h="762000">
                <a:tc>
                  <a:txBody>
                    <a:bodyPr/>
                    <a:lstStyle/>
                    <a:p>
                      <a:pPr algn="ctr" eaLnBrk="1" fontAlgn="auto" hangingPunct="1">
                        <a:spcBef>
                          <a:spcPts val="0"/>
                        </a:spcBef>
                        <a:spcAft>
                          <a:spcPts val="0"/>
                        </a:spcAft>
                        <a:defRPr/>
                      </a:pPr>
                      <a:r>
                        <a:rPr lang="en-CA" sz="1800" kern="0" dirty="0">
                          <a:solidFill>
                            <a:prstClr val="black">
                              <a:lumMod val="95000"/>
                              <a:lumOff val="5000"/>
                            </a:prstClr>
                          </a:solidFill>
                          <a:latin typeface="+mn-lt"/>
                          <a:cs typeface="Arial" panose="020B0604020202020204" pitchFamily="34" charset="0"/>
                        </a:rPr>
                        <a:t>“Local” review within</a:t>
                      </a:r>
                      <a:r>
                        <a:rPr lang="en-CA" sz="1800" kern="0" baseline="0" dirty="0">
                          <a:solidFill>
                            <a:prstClr val="black">
                              <a:lumMod val="95000"/>
                              <a:lumOff val="5000"/>
                            </a:prstClr>
                          </a:solidFill>
                          <a:latin typeface="+mn-lt"/>
                          <a:cs typeface="Arial" panose="020B0604020202020204" pitchFamily="34" charset="0"/>
                        </a:rPr>
                        <a:t> Unit</a:t>
                      </a:r>
                      <a:br>
                        <a:rPr lang="en-CA" sz="1800" kern="0" baseline="0" dirty="0">
                          <a:solidFill>
                            <a:prstClr val="black">
                              <a:lumMod val="95000"/>
                              <a:lumOff val="5000"/>
                            </a:prstClr>
                          </a:solidFill>
                          <a:latin typeface="+mn-lt"/>
                          <a:cs typeface="Arial" panose="020B0604020202020204" pitchFamily="34" charset="0"/>
                        </a:rPr>
                      </a:br>
                      <a:r>
                        <a:rPr lang="en-CA" sz="1800" kern="0" baseline="0" dirty="0">
                          <a:solidFill>
                            <a:prstClr val="black">
                              <a:lumMod val="95000"/>
                              <a:lumOff val="5000"/>
                            </a:prstClr>
                          </a:solidFill>
                          <a:latin typeface="+mn-lt"/>
                          <a:cs typeface="Arial" panose="020B0604020202020204" pitchFamily="34" charset="0"/>
                        </a:rPr>
                        <a:t>(Vote + Head/Director’s recommendation to Dean)</a:t>
                      </a:r>
                      <a:endParaRPr lang="en-US" sz="1800" kern="0" dirty="0">
                        <a:solidFill>
                          <a:prstClr val="black">
                            <a:lumMod val="95000"/>
                            <a:lumOff val="5000"/>
                          </a:prstClr>
                        </a:solidFill>
                        <a:latin typeface="+mn-lt"/>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9" name="Rectangle 23"/>
          <p:cNvSpPr>
            <a:spLocks noChangeArrowheads="1"/>
          </p:cNvSpPr>
          <p:nvPr/>
        </p:nvSpPr>
        <p:spPr bwMode="auto">
          <a:xfrm>
            <a:off x="3310890" y="5334000"/>
            <a:ext cx="2438400" cy="381000"/>
          </a:xfrm>
          <a:prstGeom prst="rect">
            <a:avLst/>
          </a:prstGeom>
          <a:solidFill>
            <a:srgbClr val="FFFFFF"/>
          </a:solidFill>
          <a:ln w="9525">
            <a:solidFill>
              <a:srgbClr val="000000"/>
            </a:solidFill>
            <a:miter lim="800000"/>
            <a:headEnd/>
            <a:tailEnd/>
          </a:ln>
        </p:spPr>
        <p:txBody>
          <a:bodyPr/>
          <a:lstStyle/>
          <a:p>
            <a:pPr marL="0" marR="0" lvl="0" indent="0" algn="ctr" defTabSz="914400" rtl="0" eaLnBrk="1" fontAlgn="base" latinLnBrk="0" hangingPunct="1">
              <a:lnSpc>
                <a:spcPct val="100000"/>
              </a:lnSpc>
              <a:spcBef>
                <a:spcPct val="0"/>
              </a:spcBef>
              <a:spcAft>
                <a:spcPts val="6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Your case file</a:t>
            </a:r>
          </a:p>
        </p:txBody>
      </p:sp>
      <p:sp>
        <p:nvSpPr>
          <p:cNvPr id="22" name="Up Arrow 21"/>
          <p:cNvSpPr/>
          <p:nvPr/>
        </p:nvSpPr>
        <p:spPr>
          <a:xfrm>
            <a:off x="4431031" y="3962400"/>
            <a:ext cx="198118" cy="304800"/>
          </a:xfrm>
          <a:prstGeom prst="up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2000" b="0" i="1" u="none" strike="noStrike" kern="1200" cap="none" spc="0" normalizeH="0" baseline="0" noProof="0">
              <a:ln>
                <a:noFill/>
              </a:ln>
              <a:solidFill>
                <a:prstClr val="white"/>
              </a:solidFill>
              <a:effectLst/>
              <a:uLnTx/>
              <a:uFillTx/>
              <a:latin typeface="Calibri"/>
              <a:ea typeface="+mn-ea"/>
              <a:cs typeface="+mn-cs"/>
            </a:endParaRPr>
          </a:p>
        </p:txBody>
      </p:sp>
      <p:sp>
        <p:nvSpPr>
          <p:cNvPr id="23" name="Up Arrow 22"/>
          <p:cNvSpPr/>
          <p:nvPr/>
        </p:nvSpPr>
        <p:spPr>
          <a:xfrm>
            <a:off x="4431031" y="5029200"/>
            <a:ext cx="198118" cy="304800"/>
          </a:xfrm>
          <a:prstGeom prst="up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2000" b="0" i="1" u="none" strike="noStrike" kern="1200" cap="none" spc="0" normalizeH="0" baseline="0" noProof="0">
              <a:ln>
                <a:noFill/>
              </a:ln>
              <a:solidFill>
                <a:prstClr val="white"/>
              </a:solidFill>
              <a:effectLst/>
              <a:uLnTx/>
              <a:uFillTx/>
              <a:latin typeface="Calibri"/>
              <a:ea typeface="+mn-ea"/>
              <a:cs typeface="+mn-cs"/>
            </a:endParaRPr>
          </a:p>
        </p:txBody>
      </p:sp>
      <p:sp>
        <p:nvSpPr>
          <p:cNvPr id="14" name="TextBox 13">
            <a:extLst>
              <a:ext uri="{FF2B5EF4-FFF2-40B4-BE49-F238E27FC236}">
                <a16:creationId xmlns:a16="http://schemas.microsoft.com/office/drawing/2014/main" id="{5FE3A83D-4FC7-4F0A-A7E7-2CD349B8254F}"/>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
        <p:nvSpPr>
          <p:cNvPr id="7" name="Slide Number Placeholder 6">
            <a:extLst>
              <a:ext uri="{FF2B5EF4-FFF2-40B4-BE49-F238E27FC236}">
                <a16:creationId xmlns:a16="http://schemas.microsoft.com/office/drawing/2014/main" id="{4237458D-CDE4-4F5B-BCCE-CEA28264C5ED}"/>
              </a:ext>
            </a:extLst>
          </p:cNvPr>
          <p:cNvSpPr>
            <a:spLocks noGrp="1"/>
          </p:cNvSpPr>
          <p:nvPr>
            <p:ph type="sldNum" sz="quarter" idx="12"/>
          </p:nvPr>
        </p:nvSpPr>
        <p:spPr/>
        <p:txBody>
          <a:bodyPr/>
          <a:lstStyle/>
          <a:p>
            <a:fld id="{5A151EE5-3B9D-40F0-B49F-94D42666517E}" type="slidenum">
              <a:rPr lang="en-CA" smtClean="0"/>
              <a:pPr/>
              <a:t>31</a:t>
            </a:fld>
            <a:endParaRPr lang="en-CA" dirty="0"/>
          </a:p>
        </p:txBody>
      </p:sp>
    </p:spTree>
    <p:extLst>
      <p:ext uri="{BB962C8B-B14F-4D97-AF65-F5344CB8AC3E}">
        <p14:creationId xmlns:p14="http://schemas.microsoft.com/office/powerpoint/2010/main" val="2245437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3"/>
          <p:cNvGraphicFramePr>
            <a:graphicFrameLocks/>
          </p:cNvGraphicFramePr>
          <p:nvPr>
            <p:extLst/>
          </p:nvPr>
        </p:nvGraphicFramePr>
        <p:xfrm>
          <a:off x="2133600" y="1295400"/>
          <a:ext cx="4724400" cy="533400"/>
        </p:xfrm>
        <a:graphic>
          <a:graphicData uri="http://schemas.openxmlformats.org/drawingml/2006/table">
            <a:tbl>
              <a:tblPr/>
              <a:tblGrid>
                <a:gridCol w="4724400">
                  <a:extLst>
                    <a:ext uri="{9D8B030D-6E8A-4147-A177-3AD203B41FA5}">
                      <a16:colId xmlns:a16="http://schemas.microsoft.com/office/drawing/2014/main" val="20000"/>
                    </a:ext>
                  </a:extLst>
                </a:gridCol>
              </a:tblGrid>
              <a:tr h="533400">
                <a:tc>
                  <a:txBody>
                    <a:bodyPr/>
                    <a:lstStyle/>
                    <a:p>
                      <a:pPr marL="342900" marR="0" lvl="0" indent="-342900" algn="ctr"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mn-lt"/>
                          <a:cs typeface="Arial" charset="0"/>
                        </a:rPr>
                        <a:t>President’s decision</a:t>
                      </a:r>
                      <a:endParaRPr kumimoji="0" lang="en-US" sz="1800" b="0" i="0" u="none" strike="noStrike" cap="none" normalizeH="0" baseline="0" dirty="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5" name="Group 56"/>
          <p:cNvGraphicFramePr>
            <a:graphicFrameLocks/>
          </p:cNvGraphicFramePr>
          <p:nvPr>
            <p:extLst/>
          </p:nvPr>
        </p:nvGraphicFramePr>
        <p:xfrm>
          <a:off x="1714500" y="2133600"/>
          <a:ext cx="5562600" cy="762000"/>
        </p:xfrm>
        <a:graphic>
          <a:graphicData uri="http://schemas.openxmlformats.org/drawingml/2006/table">
            <a:tbl>
              <a:tblPr/>
              <a:tblGrid>
                <a:gridCol w="5562600">
                  <a:extLst>
                    <a:ext uri="{9D8B030D-6E8A-4147-A177-3AD203B41FA5}">
                      <a16:colId xmlns:a16="http://schemas.microsoft.com/office/drawing/2014/main" val="20000"/>
                    </a:ext>
                  </a:extLst>
                </a:gridCol>
              </a:tblGrid>
              <a:tr h="762000">
                <a:tc>
                  <a:txBody>
                    <a:bodyPr/>
                    <a:lstStyle/>
                    <a:p>
                      <a:pPr algn="ctr" eaLnBrk="1" fontAlgn="auto" hangingPunct="1">
                        <a:spcBef>
                          <a:spcPts val="0"/>
                        </a:spcBef>
                        <a:spcAft>
                          <a:spcPts val="0"/>
                        </a:spcAft>
                        <a:defRPr/>
                      </a:pPr>
                      <a:r>
                        <a:rPr lang="en-CA" sz="1800" kern="0" dirty="0">
                          <a:solidFill>
                            <a:prstClr val="black">
                              <a:lumMod val="95000"/>
                              <a:lumOff val="5000"/>
                            </a:prstClr>
                          </a:solidFill>
                          <a:latin typeface="+mn-lt"/>
                          <a:cs typeface="Arial" panose="020B0604020202020204" pitchFamily="34" charset="0"/>
                        </a:rPr>
                        <a:t>Review by SAC</a:t>
                      </a:r>
                      <a:br>
                        <a:rPr lang="en-CA" sz="1800" kern="0" dirty="0">
                          <a:solidFill>
                            <a:prstClr val="black">
                              <a:lumMod val="95000"/>
                              <a:lumOff val="5000"/>
                            </a:prstClr>
                          </a:solidFill>
                          <a:latin typeface="+mn-lt"/>
                          <a:cs typeface="Arial" panose="020B0604020202020204" pitchFamily="34" charset="0"/>
                        </a:rPr>
                      </a:br>
                      <a:r>
                        <a:rPr lang="en-CA" sz="1800" kern="0" dirty="0">
                          <a:solidFill>
                            <a:prstClr val="black">
                              <a:lumMod val="95000"/>
                              <a:lumOff val="5000"/>
                            </a:prstClr>
                          </a:solidFill>
                          <a:latin typeface="+mn-lt"/>
                          <a:cs typeface="Arial" panose="020B0604020202020204" pitchFamily="34" charset="0"/>
                        </a:rPr>
                        <a:t>(SAC vote serves as a recommendation to President)</a:t>
                      </a:r>
                      <a:endParaRPr lang="en-US" sz="1800" kern="0" dirty="0">
                        <a:solidFill>
                          <a:prstClr val="black">
                            <a:lumMod val="95000"/>
                            <a:lumOff val="5000"/>
                          </a:prstClr>
                        </a:solidFill>
                        <a:latin typeface="+mn-lt"/>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1" name="Rectangle 3"/>
          <p:cNvSpPr txBox="1">
            <a:spLocks noChangeArrowheads="1"/>
          </p:cNvSpPr>
          <p:nvPr/>
        </p:nvSpPr>
        <p:spPr>
          <a:xfrm>
            <a:off x="0" y="457200"/>
            <a:ext cx="91440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500" b="0" i="0" u="none" strike="noStrike" kern="1200" cap="none" spc="0" normalizeH="0" baseline="0" noProof="0" dirty="0">
                <a:ln>
                  <a:noFill/>
                </a:ln>
                <a:solidFill>
                  <a:srgbClr val="1F497D"/>
                </a:solidFill>
                <a:effectLst/>
                <a:uLnTx/>
                <a:uFillTx/>
                <a:latin typeface="Calibri" panose="020F0502020204030204" pitchFamily="34" charset="0"/>
                <a:ea typeface="+mj-ea"/>
                <a:cs typeface="+mj-cs"/>
              </a:rPr>
              <a:t>Where SAC Fits into the Whole P&amp;T Process</a:t>
            </a:r>
            <a:endParaRPr kumimoji="0" lang="en-GB" sz="3500" b="0" i="0" u="none" strike="noStrike" kern="1200" cap="none" spc="0" normalizeH="0" baseline="0" noProof="0" dirty="0">
              <a:ln>
                <a:noFill/>
              </a:ln>
              <a:solidFill>
                <a:srgbClr val="1F497D"/>
              </a:solidFill>
              <a:effectLst/>
              <a:uLnTx/>
              <a:uFillTx/>
              <a:latin typeface="Calibri" panose="020F0502020204030204" pitchFamily="34" charset="0"/>
              <a:ea typeface="+mj-ea"/>
              <a:cs typeface="+mj-cs"/>
            </a:endParaRPr>
          </a:p>
        </p:txBody>
      </p:sp>
      <p:sp>
        <p:nvSpPr>
          <p:cNvPr id="16" name="Up Arrow 15"/>
          <p:cNvSpPr/>
          <p:nvPr/>
        </p:nvSpPr>
        <p:spPr>
          <a:xfrm>
            <a:off x="4419601" y="1828800"/>
            <a:ext cx="198118" cy="304800"/>
          </a:xfrm>
          <a:prstGeom prst="up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2000" b="0" i="1" u="none" strike="noStrike" kern="1200" cap="none" spc="0" normalizeH="0" baseline="0" noProof="0">
              <a:ln>
                <a:noFill/>
              </a:ln>
              <a:solidFill>
                <a:prstClr val="white"/>
              </a:solidFill>
              <a:effectLst/>
              <a:uLnTx/>
              <a:uFillTx/>
              <a:latin typeface="Calibri"/>
              <a:ea typeface="+mn-ea"/>
              <a:cs typeface="+mn-cs"/>
            </a:endParaRPr>
          </a:p>
        </p:txBody>
      </p:sp>
      <p:graphicFrame>
        <p:nvGraphicFramePr>
          <p:cNvPr id="12" name="Group 56"/>
          <p:cNvGraphicFramePr>
            <a:graphicFrameLocks/>
          </p:cNvGraphicFramePr>
          <p:nvPr>
            <p:extLst/>
          </p:nvPr>
        </p:nvGraphicFramePr>
        <p:xfrm>
          <a:off x="838200" y="3200400"/>
          <a:ext cx="7315200" cy="762000"/>
        </p:xfrm>
        <a:graphic>
          <a:graphicData uri="http://schemas.openxmlformats.org/drawingml/2006/table">
            <a:tbl>
              <a:tblPr/>
              <a:tblGrid>
                <a:gridCol w="7315200">
                  <a:extLst>
                    <a:ext uri="{9D8B030D-6E8A-4147-A177-3AD203B41FA5}">
                      <a16:colId xmlns:a16="http://schemas.microsoft.com/office/drawing/2014/main" val="20000"/>
                    </a:ext>
                  </a:extLst>
                </a:gridCol>
              </a:tblGrid>
              <a:tr h="762000">
                <a:tc>
                  <a:txBody>
                    <a:bodyPr/>
                    <a:lstStyle/>
                    <a:p>
                      <a:pPr algn="ctr" eaLnBrk="1" fontAlgn="auto" hangingPunct="1">
                        <a:spcBef>
                          <a:spcPts val="0"/>
                        </a:spcBef>
                        <a:spcAft>
                          <a:spcPts val="600"/>
                        </a:spcAft>
                        <a:defRPr/>
                      </a:pPr>
                      <a:r>
                        <a:rPr lang="en-CA" sz="1800" kern="0" dirty="0">
                          <a:solidFill>
                            <a:prstClr val="black">
                              <a:lumMod val="95000"/>
                              <a:lumOff val="5000"/>
                            </a:prstClr>
                          </a:solidFill>
                          <a:latin typeface="+mn-lt"/>
                          <a:cs typeface="Arial" panose="020B0604020202020204" pitchFamily="34" charset="0"/>
                        </a:rPr>
                        <a:t>Review within Faculty</a:t>
                      </a:r>
                      <a:br>
                        <a:rPr lang="en-CA" sz="1800" kern="0" dirty="0">
                          <a:solidFill>
                            <a:prstClr val="black">
                              <a:lumMod val="95000"/>
                              <a:lumOff val="5000"/>
                            </a:prstClr>
                          </a:solidFill>
                          <a:latin typeface="+mn-lt"/>
                          <a:cs typeface="Arial" panose="020B0604020202020204" pitchFamily="34" charset="0"/>
                        </a:rPr>
                      </a:br>
                      <a:r>
                        <a:rPr lang="en-CA" sz="1800" kern="0" dirty="0">
                          <a:solidFill>
                            <a:prstClr val="black">
                              <a:lumMod val="95000"/>
                              <a:lumOff val="5000"/>
                            </a:prstClr>
                          </a:solidFill>
                          <a:latin typeface="+mn-lt"/>
                          <a:cs typeface="Arial" panose="020B0604020202020204" pitchFamily="34" charset="0"/>
                        </a:rPr>
                        <a:t>(Dean’s Advisory Committee vote + Dean’s recommendation to President)</a:t>
                      </a:r>
                      <a:endParaRPr lang="en-US" sz="1800" kern="0" dirty="0">
                        <a:solidFill>
                          <a:prstClr val="black">
                            <a:lumMod val="95000"/>
                            <a:lumOff val="5000"/>
                          </a:prstClr>
                        </a:solidFill>
                        <a:latin typeface="+mn-lt"/>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7" name="Group 56"/>
          <p:cNvGraphicFramePr>
            <a:graphicFrameLocks/>
          </p:cNvGraphicFramePr>
          <p:nvPr>
            <p:extLst/>
          </p:nvPr>
        </p:nvGraphicFramePr>
        <p:xfrm>
          <a:off x="1737360" y="4267200"/>
          <a:ext cx="5562600" cy="762000"/>
        </p:xfrm>
        <a:graphic>
          <a:graphicData uri="http://schemas.openxmlformats.org/drawingml/2006/table">
            <a:tbl>
              <a:tblPr/>
              <a:tblGrid>
                <a:gridCol w="5562600">
                  <a:extLst>
                    <a:ext uri="{9D8B030D-6E8A-4147-A177-3AD203B41FA5}">
                      <a16:colId xmlns:a16="http://schemas.microsoft.com/office/drawing/2014/main" val="20000"/>
                    </a:ext>
                  </a:extLst>
                </a:gridCol>
              </a:tblGrid>
              <a:tr h="762000">
                <a:tc>
                  <a:txBody>
                    <a:bodyPr/>
                    <a:lstStyle/>
                    <a:p>
                      <a:pPr algn="ctr" eaLnBrk="1" fontAlgn="auto" hangingPunct="1">
                        <a:spcBef>
                          <a:spcPts val="0"/>
                        </a:spcBef>
                        <a:spcAft>
                          <a:spcPts val="0"/>
                        </a:spcAft>
                        <a:defRPr/>
                      </a:pPr>
                      <a:r>
                        <a:rPr lang="en-CA" sz="1800" kern="0" dirty="0">
                          <a:solidFill>
                            <a:prstClr val="black">
                              <a:lumMod val="95000"/>
                              <a:lumOff val="5000"/>
                            </a:prstClr>
                          </a:solidFill>
                          <a:latin typeface="+mn-lt"/>
                          <a:cs typeface="Arial" panose="020B0604020202020204" pitchFamily="34" charset="0"/>
                        </a:rPr>
                        <a:t>“Local” review within</a:t>
                      </a:r>
                      <a:r>
                        <a:rPr lang="en-CA" sz="1800" kern="0" baseline="0" dirty="0">
                          <a:solidFill>
                            <a:prstClr val="black">
                              <a:lumMod val="95000"/>
                              <a:lumOff val="5000"/>
                            </a:prstClr>
                          </a:solidFill>
                          <a:latin typeface="+mn-lt"/>
                          <a:cs typeface="Arial" panose="020B0604020202020204" pitchFamily="34" charset="0"/>
                        </a:rPr>
                        <a:t> Unit</a:t>
                      </a:r>
                      <a:br>
                        <a:rPr lang="en-CA" sz="1800" kern="0" baseline="0" dirty="0">
                          <a:solidFill>
                            <a:prstClr val="black">
                              <a:lumMod val="95000"/>
                              <a:lumOff val="5000"/>
                            </a:prstClr>
                          </a:solidFill>
                          <a:latin typeface="+mn-lt"/>
                          <a:cs typeface="Arial" panose="020B0604020202020204" pitchFamily="34" charset="0"/>
                        </a:rPr>
                      </a:br>
                      <a:r>
                        <a:rPr lang="en-CA" sz="1800" kern="0" baseline="0" dirty="0">
                          <a:solidFill>
                            <a:prstClr val="black">
                              <a:lumMod val="95000"/>
                              <a:lumOff val="5000"/>
                            </a:prstClr>
                          </a:solidFill>
                          <a:latin typeface="+mn-lt"/>
                          <a:cs typeface="Arial" panose="020B0604020202020204" pitchFamily="34" charset="0"/>
                        </a:rPr>
                        <a:t>(Vote + Head/Director’s recommendation to Dean)</a:t>
                      </a:r>
                      <a:endParaRPr lang="en-US" sz="1800" kern="0" dirty="0">
                        <a:solidFill>
                          <a:prstClr val="black">
                            <a:lumMod val="95000"/>
                            <a:lumOff val="5000"/>
                          </a:prstClr>
                        </a:solidFill>
                        <a:latin typeface="+mn-lt"/>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9" name="Rectangle 23"/>
          <p:cNvSpPr>
            <a:spLocks noChangeArrowheads="1"/>
          </p:cNvSpPr>
          <p:nvPr/>
        </p:nvSpPr>
        <p:spPr bwMode="auto">
          <a:xfrm>
            <a:off x="3310890" y="5334000"/>
            <a:ext cx="2438400" cy="381000"/>
          </a:xfrm>
          <a:prstGeom prst="rect">
            <a:avLst/>
          </a:prstGeom>
          <a:solidFill>
            <a:srgbClr val="FFFFFF"/>
          </a:solidFill>
          <a:ln w="9525">
            <a:solidFill>
              <a:srgbClr val="000000"/>
            </a:solidFill>
            <a:miter lim="800000"/>
            <a:headEnd/>
            <a:tailEnd/>
          </a:ln>
        </p:spPr>
        <p:txBody>
          <a:bodyPr/>
          <a:lstStyle/>
          <a:p>
            <a:pPr marL="0" marR="0" lvl="0" indent="0" algn="ctr" defTabSz="914400" rtl="0" eaLnBrk="1" fontAlgn="base" latinLnBrk="0" hangingPunct="1">
              <a:lnSpc>
                <a:spcPct val="100000"/>
              </a:lnSpc>
              <a:spcBef>
                <a:spcPct val="0"/>
              </a:spcBef>
              <a:spcAft>
                <a:spcPts val="6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Your case file</a:t>
            </a:r>
          </a:p>
        </p:txBody>
      </p:sp>
      <p:sp>
        <p:nvSpPr>
          <p:cNvPr id="21" name="Up Arrow 20"/>
          <p:cNvSpPr/>
          <p:nvPr/>
        </p:nvSpPr>
        <p:spPr>
          <a:xfrm>
            <a:off x="4419601" y="2895600"/>
            <a:ext cx="198118" cy="304800"/>
          </a:xfrm>
          <a:prstGeom prst="up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2000" b="0" i="1" u="none" strike="noStrike" kern="1200" cap="none" spc="0" normalizeH="0" baseline="0" noProof="0">
              <a:ln>
                <a:noFill/>
              </a:ln>
              <a:solidFill>
                <a:prstClr val="white"/>
              </a:solidFill>
              <a:effectLst/>
              <a:uLnTx/>
              <a:uFillTx/>
              <a:latin typeface="Calibri"/>
              <a:ea typeface="+mn-ea"/>
              <a:cs typeface="+mn-cs"/>
            </a:endParaRPr>
          </a:p>
        </p:txBody>
      </p:sp>
      <p:sp>
        <p:nvSpPr>
          <p:cNvPr id="22" name="Up Arrow 21"/>
          <p:cNvSpPr/>
          <p:nvPr/>
        </p:nvSpPr>
        <p:spPr>
          <a:xfrm>
            <a:off x="4431031" y="3962400"/>
            <a:ext cx="198118" cy="304800"/>
          </a:xfrm>
          <a:prstGeom prst="up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2000" b="0" i="1" u="none" strike="noStrike" kern="1200" cap="none" spc="0" normalizeH="0" baseline="0" noProof="0">
              <a:ln>
                <a:noFill/>
              </a:ln>
              <a:solidFill>
                <a:prstClr val="white"/>
              </a:solidFill>
              <a:effectLst/>
              <a:uLnTx/>
              <a:uFillTx/>
              <a:latin typeface="Calibri"/>
              <a:ea typeface="+mn-ea"/>
              <a:cs typeface="+mn-cs"/>
            </a:endParaRPr>
          </a:p>
        </p:txBody>
      </p:sp>
      <p:sp>
        <p:nvSpPr>
          <p:cNvPr id="23" name="Up Arrow 22"/>
          <p:cNvSpPr/>
          <p:nvPr/>
        </p:nvSpPr>
        <p:spPr>
          <a:xfrm>
            <a:off x="4431031" y="5029200"/>
            <a:ext cx="198118" cy="304800"/>
          </a:xfrm>
          <a:prstGeom prst="up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2000" b="0" i="1" u="none" strike="noStrike" kern="1200" cap="none" spc="0" normalizeH="0" baseline="0" noProof="0">
              <a:ln>
                <a:noFill/>
              </a:ln>
              <a:solidFill>
                <a:prstClr val="white"/>
              </a:solidFill>
              <a:effectLst/>
              <a:uLnTx/>
              <a:uFillTx/>
              <a:latin typeface="Calibri"/>
              <a:ea typeface="+mn-ea"/>
              <a:cs typeface="+mn-cs"/>
            </a:endParaRPr>
          </a:p>
        </p:txBody>
      </p:sp>
      <p:sp>
        <p:nvSpPr>
          <p:cNvPr id="18" name="TextBox 17">
            <a:extLst>
              <a:ext uri="{FF2B5EF4-FFF2-40B4-BE49-F238E27FC236}">
                <a16:creationId xmlns:a16="http://schemas.microsoft.com/office/drawing/2014/main" id="{E0EFFBD8-A7A2-4076-8931-2A478A4FFA52}"/>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
        <p:nvSpPr>
          <p:cNvPr id="8" name="Slide Number Placeholder 7">
            <a:extLst>
              <a:ext uri="{FF2B5EF4-FFF2-40B4-BE49-F238E27FC236}">
                <a16:creationId xmlns:a16="http://schemas.microsoft.com/office/drawing/2014/main" id="{FEBD1834-5C67-4C15-845C-16B2598B71E7}"/>
              </a:ext>
            </a:extLst>
          </p:cNvPr>
          <p:cNvSpPr>
            <a:spLocks noGrp="1"/>
          </p:cNvSpPr>
          <p:nvPr>
            <p:ph type="sldNum" sz="quarter" idx="12"/>
          </p:nvPr>
        </p:nvSpPr>
        <p:spPr/>
        <p:txBody>
          <a:bodyPr/>
          <a:lstStyle/>
          <a:p>
            <a:fld id="{5A151EE5-3B9D-40F0-B49F-94D42666517E}" type="slidenum">
              <a:rPr lang="en-CA" smtClean="0"/>
              <a:pPr/>
              <a:t>32</a:t>
            </a:fld>
            <a:endParaRPr lang="en-CA" dirty="0"/>
          </a:p>
        </p:txBody>
      </p:sp>
    </p:spTree>
    <p:extLst>
      <p:ext uri="{BB962C8B-B14F-4D97-AF65-F5344CB8AC3E}">
        <p14:creationId xmlns:p14="http://schemas.microsoft.com/office/powerpoint/2010/main" val="2809534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63CE58A-0A0A-4E9A-B4F3-2D95F5B30BD7}"/>
              </a:ext>
            </a:extLst>
          </p:cNvPr>
          <p:cNvSpPr>
            <a:spLocks noGrp="1"/>
          </p:cNvSpPr>
          <p:nvPr>
            <p:ph type="sldNum" sz="quarter" idx="12"/>
          </p:nvPr>
        </p:nvSpPr>
        <p:spPr/>
        <p:txBody>
          <a:bodyPr/>
          <a:lstStyle/>
          <a:p>
            <a:fld id="{5A151EE5-3B9D-40F0-B49F-94D42666517E}" type="slidenum">
              <a:rPr lang="en-CA" smtClean="0"/>
              <a:pPr/>
              <a:t>33</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SAC’s Mandate</a:t>
            </a:r>
            <a:endParaRPr lang="en-GB" sz="3800" dirty="0"/>
          </a:p>
        </p:txBody>
      </p:sp>
      <p:sp>
        <p:nvSpPr>
          <p:cNvPr id="29699" name="Rectangle 2"/>
          <p:cNvSpPr>
            <a:spLocks noGrp="1" noChangeArrowheads="1"/>
          </p:cNvSpPr>
          <p:nvPr>
            <p:ph idx="4294967295"/>
          </p:nvPr>
        </p:nvSpPr>
        <p:spPr>
          <a:xfrm>
            <a:off x="762000" y="1295400"/>
            <a:ext cx="7383463" cy="4267200"/>
          </a:xfrm>
        </p:spPr>
        <p:txBody>
          <a:bodyPr>
            <a:normAutofit lnSpcReduction="10000"/>
          </a:bodyPr>
          <a:lstStyle/>
          <a:p>
            <a:pPr marL="365760" indent="-365760">
              <a:spcAft>
                <a:spcPts val="600"/>
              </a:spcAft>
            </a:pPr>
            <a:r>
              <a:rPr lang="en-CA" sz="2000" dirty="0">
                <a:solidFill>
                  <a:srgbClr val="1F497D"/>
                </a:solidFill>
              </a:rPr>
              <a:t>Advise UBC President on the merits of all applications for tenure and/or promotion, as judged against relevant criteria. </a:t>
            </a:r>
          </a:p>
          <a:p>
            <a:pPr marL="365760" indent="-365760"/>
            <a:r>
              <a:rPr lang="en-CA" sz="2000" dirty="0">
                <a:solidFill>
                  <a:srgbClr val="1F497D"/>
                </a:solidFill>
              </a:rPr>
              <a:t>In doing so…</a:t>
            </a:r>
          </a:p>
          <a:p>
            <a:pPr marL="822960" lvl="2" indent="-365760">
              <a:buClr>
                <a:schemeClr val="accent1">
                  <a:lumMod val="60000"/>
                  <a:lumOff val="40000"/>
                </a:schemeClr>
              </a:buClr>
            </a:pPr>
            <a:r>
              <a:rPr lang="en-CA" sz="2000" dirty="0">
                <a:solidFill>
                  <a:srgbClr val="1F497D"/>
                </a:solidFill>
              </a:rPr>
              <a:t>Ensure that </a:t>
            </a:r>
            <a:r>
              <a:rPr lang="en-CA" sz="2000" dirty="0">
                <a:solidFill>
                  <a:srgbClr val="1F497D"/>
                </a:solidFill>
                <a:cs typeface="Calibri"/>
              </a:rPr>
              <a:t>that each file is judged according to criteria specified in the </a:t>
            </a:r>
            <a:r>
              <a:rPr lang="en-US" sz="2000" dirty="0">
                <a:solidFill>
                  <a:srgbClr val="1F497D"/>
                </a:solidFill>
                <a:cs typeface="Calibri"/>
              </a:rPr>
              <a:t>Collective Agreement.</a:t>
            </a:r>
          </a:p>
          <a:p>
            <a:pPr marL="822960" lvl="2" indent="-365760">
              <a:buClr>
                <a:schemeClr val="accent1">
                  <a:lumMod val="60000"/>
                  <a:lumOff val="40000"/>
                </a:schemeClr>
              </a:buClr>
            </a:pPr>
            <a:r>
              <a:rPr lang="en-CA" sz="2000" dirty="0">
                <a:solidFill>
                  <a:srgbClr val="1F497D"/>
                </a:solidFill>
              </a:rPr>
              <a:t>Ensure that each candidate’s file is judged objectively and on its own merits. </a:t>
            </a:r>
            <a:endParaRPr lang="en-US" sz="2000" dirty="0">
              <a:solidFill>
                <a:srgbClr val="1F497D"/>
              </a:solidFill>
              <a:cs typeface="Calibri"/>
            </a:endParaRPr>
          </a:p>
          <a:p>
            <a:pPr marL="822960" lvl="2" indent="-365760">
              <a:buClr>
                <a:schemeClr val="accent1">
                  <a:lumMod val="60000"/>
                  <a:lumOff val="40000"/>
                </a:schemeClr>
              </a:buClr>
            </a:pPr>
            <a:r>
              <a:rPr lang="en-CA" sz="2000" dirty="0">
                <a:solidFill>
                  <a:srgbClr val="1F497D"/>
                </a:solidFill>
                <a:cs typeface="Calibri"/>
              </a:rPr>
              <a:t>Ensure that relevant contextual factors are taken into account.</a:t>
            </a:r>
          </a:p>
          <a:p>
            <a:pPr marL="822960" lvl="2" indent="-365760">
              <a:buClr>
                <a:schemeClr val="accent1">
                  <a:lumMod val="60000"/>
                  <a:lumOff val="40000"/>
                </a:schemeClr>
              </a:buClr>
            </a:pPr>
            <a:r>
              <a:rPr lang="en-US" sz="2000" dirty="0">
                <a:solidFill>
                  <a:srgbClr val="1F497D"/>
                </a:solidFill>
                <a:cs typeface="Calibri"/>
              </a:rPr>
              <a:t>Ensure consistent use of appropriate standards of excellence across all disciplines and all Faculties within the University.</a:t>
            </a:r>
          </a:p>
          <a:p>
            <a:pPr marL="822960" lvl="2" indent="-365760">
              <a:buClr>
                <a:schemeClr val="accent1">
                  <a:lumMod val="60000"/>
                  <a:lumOff val="40000"/>
                </a:schemeClr>
              </a:buClr>
            </a:pPr>
            <a:r>
              <a:rPr lang="en-US" sz="2000" dirty="0">
                <a:solidFill>
                  <a:srgbClr val="1F497D"/>
                </a:solidFill>
                <a:cs typeface="Calibri"/>
              </a:rPr>
              <a:t>Ensure procedural fairness.</a:t>
            </a:r>
          </a:p>
          <a:p>
            <a:pPr marL="457200" lvl="1" indent="0">
              <a:buNone/>
            </a:pPr>
            <a:endParaRPr lang="en-US" sz="1800" dirty="0">
              <a:cs typeface="Calibri"/>
            </a:endParaRPr>
          </a:p>
          <a:p>
            <a:pPr lvl="1"/>
            <a:endParaRPr lang="en-CA" sz="1800" dirty="0">
              <a:cs typeface="Calibri"/>
            </a:endParaRPr>
          </a:p>
          <a:p>
            <a:pPr lvl="1"/>
            <a:endParaRPr lang="en-CA" sz="1800" dirty="0"/>
          </a:p>
        </p:txBody>
      </p:sp>
      <p:sp>
        <p:nvSpPr>
          <p:cNvPr id="8" name="TextBox 7">
            <a:extLst>
              <a:ext uri="{FF2B5EF4-FFF2-40B4-BE49-F238E27FC236}">
                <a16:creationId xmlns:a16="http://schemas.microsoft.com/office/drawing/2014/main" id="{30BDAFF4-CA96-48E4-A2E8-A517947E6204}"/>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40116394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6F9A2DD-AE3A-443D-85B5-538FFB08B3C2}"/>
              </a:ext>
            </a:extLst>
          </p:cNvPr>
          <p:cNvSpPr>
            <a:spLocks noGrp="1"/>
          </p:cNvSpPr>
          <p:nvPr>
            <p:ph type="sldNum" sz="quarter" idx="12"/>
          </p:nvPr>
        </p:nvSpPr>
        <p:spPr/>
        <p:txBody>
          <a:bodyPr/>
          <a:lstStyle/>
          <a:p>
            <a:fld id="{5A151EE5-3B9D-40F0-B49F-94D42666517E}" type="slidenum">
              <a:rPr lang="en-CA" smtClean="0"/>
              <a:pPr/>
              <a:t>34</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SAC’s Typical Caseload</a:t>
            </a:r>
            <a:endParaRPr lang="en-GB" sz="3800" dirty="0"/>
          </a:p>
        </p:txBody>
      </p:sp>
      <p:sp>
        <p:nvSpPr>
          <p:cNvPr id="29699" name="Rectangle 2"/>
          <p:cNvSpPr>
            <a:spLocks noGrp="1" noChangeArrowheads="1"/>
          </p:cNvSpPr>
          <p:nvPr>
            <p:ph idx="4294967295"/>
          </p:nvPr>
        </p:nvSpPr>
        <p:spPr>
          <a:xfrm>
            <a:off x="0" y="1143000"/>
            <a:ext cx="9144000" cy="533400"/>
          </a:xfrm>
        </p:spPr>
        <p:txBody>
          <a:bodyPr>
            <a:normAutofit/>
          </a:bodyPr>
          <a:lstStyle/>
          <a:p>
            <a:pPr marL="0" indent="0" algn="ctr" eaLnBrk="1" fontAlgn="auto" hangingPunct="1">
              <a:spcBef>
                <a:spcPts val="0"/>
              </a:spcBef>
              <a:spcAft>
                <a:spcPts val="1800"/>
              </a:spcAft>
              <a:buSzPct val="100000"/>
              <a:buNone/>
              <a:defRPr/>
            </a:pPr>
            <a:r>
              <a:rPr lang="en-US" sz="2500" dirty="0"/>
              <a:t>Cases considered by SAC during 2016-2017 Academic Year</a:t>
            </a:r>
          </a:p>
        </p:txBody>
      </p:sp>
      <p:graphicFrame>
        <p:nvGraphicFramePr>
          <p:cNvPr id="6" name="Table 5"/>
          <p:cNvGraphicFramePr>
            <a:graphicFrameLocks noGrp="1"/>
          </p:cNvGraphicFramePr>
          <p:nvPr>
            <p:extLst/>
          </p:nvPr>
        </p:nvGraphicFramePr>
        <p:xfrm>
          <a:off x="2205600" y="1752600"/>
          <a:ext cx="4728600" cy="3962380"/>
        </p:xfrm>
        <a:graphic>
          <a:graphicData uri="http://schemas.openxmlformats.org/drawingml/2006/table">
            <a:tbl>
              <a:tblPr firstRow="1" bandRow="1">
                <a:tableStyleId>{5C22544A-7EE6-4342-B048-85BDC9FD1C3A}</a:tableStyleId>
              </a:tblPr>
              <a:tblGrid>
                <a:gridCol w="2344624">
                  <a:extLst>
                    <a:ext uri="{9D8B030D-6E8A-4147-A177-3AD203B41FA5}">
                      <a16:colId xmlns:a16="http://schemas.microsoft.com/office/drawing/2014/main" val="20000"/>
                    </a:ext>
                  </a:extLst>
                </a:gridCol>
                <a:gridCol w="2383976">
                  <a:extLst>
                    <a:ext uri="{9D8B030D-6E8A-4147-A177-3AD203B41FA5}">
                      <a16:colId xmlns:a16="http://schemas.microsoft.com/office/drawing/2014/main" val="20001"/>
                    </a:ext>
                  </a:extLst>
                </a:gridCol>
              </a:tblGrid>
              <a:tr h="371881">
                <a:tc>
                  <a:txBody>
                    <a:bodyPr/>
                    <a:lstStyle/>
                    <a:p>
                      <a:pPr algn="ctr"/>
                      <a:r>
                        <a:rPr lang="en-CA" sz="2000" dirty="0"/>
                        <a:t>Type of case</a:t>
                      </a:r>
                      <a:endParaRPr lang="en-US" sz="2000" dirty="0"/>
                    </a:p>
                  </a:txBody>
                  <a:tcPr anchor="ctr"/>
                </a:tc>
                <a:tc>
                  <a:txBody>
                    <a:bodyPr/>
                    <a:lstStyle/>
                    <a:p>
                      <a:pPr algn="ctr"/>
                      <a:r>
                        <a:rPr lang="en-CA" sz="2000" dirty="0"/>
                        <a:t>Number of cases</a:t>
                      </a:r>
                      <a:endParaRPr lang="en-US" sz="2000" dirty="0"/>
                    </a:p>
                  </a:txBody>
                  <a:tcPr anchor="ctr"/>
                </a:tc>
                <a:extLst>
                  <a:ext uri="{0D108BD9-81ED-4DB2-BD59-A6C34878D82A}">
                    <a16:rowId xmlns:a16="http://schemas.microsoft.com/office/drawing/2014/main" val="10000"/>
                  </a:ext>
                </a:extLst>
              </a:tr>
              <a:tr h="573020">
                <a:tc>
                  <a:txBody>
                    <a:bodyPr/>
                    <a:lstStyle/>
                    <a:p>
                      <a:r>
                        <a:rPr lang="en-CA" sz="2000" dirty="0"/>
                        <a:t>Associate</a:t>
                      </a:r>
                      <a:r>
                        <a:rPr lang="en-CA" sz="2000" baseline="0" dirty="0"/>
                        <a:t> Professor</a:t>
                      </a:r>
                    </a:p>
                  </a:txBody>
                  <a:tcPr anchor="ctr"/>
                </a:tc>
                <a:tc>
                  <a:txBody>
                    <a:bodyPr/>
                    <a:lstStyle/>
                    <a:p>
                      <a:pPr algn="ctr"/>
                      <a:r>
                        <a:rPr lang="en-CA" sz="2000" dirty="0"/>
                        <a:t>71</a:t>
                      </a:r>
                      <a:endParaRPr lang="en-US" sz="2000" dirty="0"/>
                    </a:p>
                  </a:txBody>
                  <a:tcPr anchor="ctr"/>
                </a:tc>
                <a:extLst>
                  <a:ext uri="{0D108BD9-81ED-4DB2-BD59-A6C34878D82A}">
                    <a16:rowId xmlns:a16="http://schemas.microsoft.com/office/drawing/2014/main" val="10001"/>
                  </a:ext>
                </a:extLst>
              </a:tr>
              <a:tr h="573020">
                <a:tc>
                  <a:txBody>
                    <a:bodyPr/>
                    <a:lstStyle/>
                    <a:p>
                      <a:r>
                        <a:rPr lang="en-CA" sz="2000" dirty="0"/>
                        <a:t>Professor</a:t>
                      </a:r>
                    </a:p>
                  </a:txBody>
                  <a:tcPr anchor="ctr"/>
                </a:tc>
                <a:tc>
                  <a:txBody>
                    <a:bodyPr/>
                    <a:lstStyle/>
                    <a:p>
                      <a:pPr algn="ctr"/>
                      <a:r>
                        <a:rPr lang="en-CA" sz="2000" dirty="0"/>
                        <a:t>65</a:t>
                      </a:r>
                      <a:endParaRPr lang="en-US" sz="2000" dirty="0"/>
                    </a:p>
                  </a:txBody>
                  <a:tcPr anchor="ctr"/>
                </a:tc>
                <a:extLst>
                  <a:ext uri="{0D108BD9-81ED-4DB2-BD59-A6C34878D82A}">
                    <a16:rowId xmlns:a16="http://schemas.microsoft.com/office/drawing/2014/main" val="10002"/>
                  </a:ext>
                </a:extLst>
              </a:tr>
              <a:tr h="573020">
                <a:tc>
                  <a:txBody>
                    <a:bodyPr/>
                    <a:lstStyle/>
                    <a:p>
                      <a:r>
                        <a:rPr lang="en-CA" sz="2000" dirty="0"/>
                        <a:t>Senior</a:t>
                      </a:r>
                      <a:r>
                        <a:rPr lang="en-CA" sz="2000" baseline="0" dirty="0"/>
                        <a:t> Instructor</a:t>
                      </a:r>
                    </a:p>
                  </a:txBody>
                  <a:tcPr anchor="ctr"/>
                </a:tc>
                <a:tc>
                  <a:txBody>
                    <a:bodyPr/>
                    <a:lstStyle/>
                    <a:p>
                      <a:pPr algn="ctr"/>
                      <a:r>
                        <a:rPr lang="en-CA" sz="2000" dirty="0"/>
                        <a:t>14</a:t>
                      </a:r>
                      <a:endParaRPr lang="en-US" sz="2000" dirty="0"/>
                    </a:p>
                  </a:txBody>
                  <a:tcPr anchor="ctr"/>
                </a:tc>
                <a:extLst>
                  <a:ext uri="{0D108BD9-81ED-4DB2-BD59-A6C34878D82A}">
                    <a16:rowId xmlns:a16="http://schemas.microsoft.com/office/drawing/2014/main" val="10003"/>
                  </a:ext>
                </a:extLst>
              </a:tr>
              <a:tr h="573020">
                <a:tc>
                  <a:txBody>
                    <a:bodyPr/>
                    <a:lstStyle/>
                    <a:p>
                      <a:r>
                        <a:rPr lang="en-CA" sz="2000" dirty="0"/>
                        <a:t>Professor of Teaching</a:t>
                      </a:r>
                    </a:p>
                  </a:txBody>
                  <a:tcPr anchor="ctr"/>
                </a:tc>
                <a:tc>
                  <a:txBody>
                    <a:bodyPr/>
                    <a:lstStyle/>
                    <a:p>
                      <a:pPr algn="ctr"/>
                      <a:r>
                        <a:rPr lang="en-CA" sz="2000" dirty="0"/>
                        <a:t>7</a:t>
                      </a:r>
                      <a:endParaRPr lang="en-US" sz="2000" dirty="0"/>
                    </a:p>
                  </a:txBody>
                  <a:tcPr anchor="ctr"/>
                </a:tc>
                <a:extLst>
                  <a:ext uri="{0D108BD9-81ED-4DB2-BD59-A6C34878D82A}">
                    <a16:rowId xmlns:a16="http://schemas.microsoft.com/office/drawing/2014/main" val="10004"/>
                  </a:ext>
                </a:extLst>
              </a:tr>
              <a:tr h="573020">
                <a:tc>
                  <a:txBody>
                    <a:bodyPr/>
                    <a:lstStyle/>
                    <a:p>
                      <a:r>
                        <a:rPr lang="en-CA" sz="2000" dirty="0"/>
                        <a:t>Tenure only</a:t>
                      </a:r>
                    </a:p>
                  </a:txBody>
                  <a:tcPr anchor="ctr"/>
                </a:tc>
                <a:tc>
                  <a:txBody>
                    <a:bodyPr/>
                    <a:lstStyle/>
                    <a:p>
                      <a:pPr algn="ctr"/>
                      <a:r>
                        <a:rPr lang="en-CA" sz="2000" dirty="0"/>
                        <a:t>2</a:t>
                      </a:r>
                      <a:endParaRPr lang="en-US" sz="2000" dirty="0"/>
                    </a:p>
                  </a:txBody>
                  <a:tcPr anchor="ctr"/>
                </a:tc>
                <a:extLst>
                  <a:ext uri="{0D108BD9-81ED-4DB2-BD59-A6C34878D82A}">
                    <a16:rowId xmlns:a16="http://schemas.microsoft.com/office/drawing/2014/main" val="10005"/>
                  </a:ext>
                </a:extLst>
              </a:tr>
              <a:tr h="573020">
                <a:tc>
                  <a:txBody>
                    <a:bodyPr/>
                    <a:lstStyle/>
                    <a:p>
                      <a:r>
                        <a:rPr lang="en-CA" sz="2000" dirty="0"/>
                        <a:t>TOTAL</a:t>
                      </a:r>
                    </a:p>
                  </a:txBody>
                  <a:tcPr anchor="ctr"/>
                </a:tc>
                <a:tc>
                  <a:txBody>
                    <a:bodyPr/>
                    <a:lstStyle/>
                    <a:p>
                      <a:pPr algn="ctr"/>
                      <a:r>
                        <a:rPr lang="en-CA" sz="2000" dirty="0"/>
                        <a:t>159</a:t>
                      </a:r>
                      <a:endParaRPr lang="en-US" sz="2000" dirty="0"/>
                    </a:p>
                  </a:txBody>
                  <a:tcPr anchor="ctr"/>
                </a:tc>
                <a:extLst>
                  <a:ext uri="{0D108BD9-81ED-4DB2-BD59-A6C34878D82A}">
                    <a16:rowId xmlns:a16="http://schemas.microsoft.com/office/drawing/2014/main" val="10006"/>
                  </a:ext>
                </a:extLst>
              </a:tr>
            </a:tbl>
          </a:graphicData>
        </a:graphic>
      </p:graphicFrame>
      <p:sp>
        <p:nvSpPr>
          <p:cNvPr id="9" name="TextBox 8">
            <a:extLst>
              <a:ext uri="{FF2B5EF4-FFF2-40B4-BE49-F238E27FC236}">
                <a16:creationId xmlns:a16="http://schemas.microsoft.com/office/drawing/2014/main" id="{A22F9EDE-3A3C-48E0-B428-E3D65CFCDC0C}"/>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4175055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5E6CEA4F-777B-4F27-913F-11EF1CD2AF4F}"/>
              </a:ext>
            </a:extLst>
          </p:cNvPr>
          <p:cNvSpPr>
            <a:spLocks noGrp="1"/>
          </p:cNvSpPr>
          <p:nvPr>
            <p:ph type="sldNum" sz="quarter" idx="12"/>
          </p:nvPr>
        </p:nvSpPr>
        <p:spPr/>
        <p:txBody>
          <a:bodyPr/>
          <a:lstStyle/>
          <a:p>
            <a:fld id="{5A151EE5-3B9D-40F0-B49F-94D42666517E}" type="slidenum">
              <a:rPr lang="en-CA" smtClean="0"/>
              <a:pPr/>
              <a:t>35</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SAC’s Typical Caseload</a:t>
            </a:r>
            <a:endParaRPr lang="en-GB" sz="3800" dirty="0"/>
          </a:p>
        </p:txBody>
      </p:sp>
      <p:sp>
        <p:nvSpPr>
          <p:cNvPr id="6" name="Rectangle 2"/>
          <p:cNvSpPr txBox="1">
            <a:spLocks noChangeArrowheads="1"/>
          </p:cNvSpPr>
          <p:nvPr/>
        </p:nvSpPr>
        <p:spPr>
          <a:xfrm>
            <a:off x="0" y="1143000"/>
            <a:ext cx="9144000" cy="533400"/>
          </a:xfrm>
          <a:prstGeom prst="rect">
            <a:avLst/>
          </a:prstGeom>
        </p:spPr>
        <p:txBody>
          <a:bodyPr vert="horz" lIns="91440" tIns="45720" rIns="91440" bIns="45720" rtlCol="0">
            <a:norm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1800"/>
              </a:spcAft>
              <a:buClr>
                <a:srgbClr val="1F497D"/>
              </a:buClr>
              <a:buSzPct val="100000"/>
              <a:buFont typeface="Wingdings" panose="05000000000000000000" pitchFamily="2" charset="2"/>
              <a:buNone/>
              <a:tabLst/>
              <a:defRPr/>
            </a:pPr>
            <a:r>
              <a:rPr kumimoji="0" lang="en-US" sz="2500" b="0" i="0" u="none" strike="noStrike" kern="1200" cap="none" spc="0" normalizeH="0" baseline="0" noProof="0" dirty="0">
                <a:ln>
                  <a:noFill/>
                </a:ln>
                <a:solidFill>
                  <a:srgbClr val="1F497D"/>
                </a:solidFill>
                <a:effectLst/>
                <a:uLnTx/>
                <a:uFillTx/>
                <a:latin typeface="Calibri" panose="020F0502020204030204" pitchFamily="34" charset="0"/>
                <a:ea typeface="+mn-ea"/>
                <a:cs typeface="+mn-cs"/>
              </a:rPr>
              <a:t>Cases Across the Academic Year (2016-2017)</a:t>
            </a:r>
          </a:p>
        </p:txBody>
      </p:sp>
      <p:graphicFrame>
        <p:nvGraphicFramePr>
          <p:cNvPr id="7" name="Chart 6"/>
          <p:cNvGraphicFramePr/>
          <p:nvPr>
            <p:extLst/>
          </p:nvPr>
        </p:nvGraphicFramePr>
        <p:xfrm>
          <a:off x="1181100" y="1688387"/>
          <a:ext cx="6781800" cy="411446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C2AC3925-E224-4404-B0D9-49F768D9E228}"/>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15380038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F939C90-2456-4ED0-8D76-2D221AB5B2EB}"/>
              </a:ext>
            </a:extLst>
          </p:cNvPr>
          <p:cNvSpPr>
            <a:spLocks noGrp="1"/>
          </p:cNvSpPr>
          <p:nvPr>
            <p:ph type="sldNum" sz="quarter" idx="12"/>
          </p:nvPr>
        </p:nvSpPr>
        <p:spPr/>
        <p:txBody>
          <a:bodyPr/>
          <a:lstStyle/>
          <a:p>
            <a:fld id="{5A151EE5-3B9D-40F0-B49F-94D42666517E}" type="slidenum">
              <a:rPr lang="en-CA" smtClean="0"/>
              <a:pPr/>
              <a:t>36</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Evaluation of Cases by SAC</a:t>
            </a:r>
            <a:endParaRPr lang="en-GB" sz="3800" dirty="0"/>
          </a:p>
        </p:txBody>
      </p:sp>
      <p:sp>
        <p:nvSpPr>
          <p:cNvPr id="29699" name="Rectangle 2"/>
          <p:cNvSpPr>
            <a:spLocks noGrp="1" noChangeArrowheads="1"/>
          </p:cNvSpPr>
          <p:nvPr>
            <p:ph idx="4294967295"/>
          </p:nvPr>
        </p:nvSpPr>
        <p:spPr>
          <a:xfrm>
            <a:off x="762000" y="1447800"/>
            <a:ext cx="7383463" cy="4267200"/>
          </a:xfrm>
        </p:spPr>
        <p:txBody>
          <a:bodyPr>
            <a:normAutofit/>
          </a:bodyPr>
          <a:lstStyle/>
          <a:p>
            <a:pPr>
              <a:spcBef>
                <a:spcPts val="0"/>
              </a:spcBef>
              <a:spcAft>
                <a:spcPts val="1200"/>
              </a:spcAft>
              <a:buSzPct val="100000"/>
              <a:defRPr/>
            </a:pPr>
            <a:r>
              <a:rPr lang="en-US" sz="2200" dirty="0">
                <a:solidFill>
                  <a:srgbClr val="1F497D"/>
                </a:solidFill>
              </a:rPr>
              <a:t>SAC subcommittees review cases thoroughly.</a:t>
            </a:r>
          </a:p>
          <a:p>
            <a:pPr>
              <a:spcBef>
                <a:spcPts val="0"/>
              </a:spcBef>
              <a:spcAft>
                <a:spcPts val="1200"/>
              </a:spcAft>
              <a:buSzPct val="100000"/>
              <a:defRPr/>
            </a:pPr>
            <a:r>
              <a:rPr lang="en-US" sz="2200" dirty="0">
                <a:solidFill>
                  <a:srgbClr val="1F497D"/>
                </a:solidFill>
              </a:rPr>
              <a:t>Cases designated as either “A” or “B” case:</a:t>
            </a:r>
          </a:p>
          <a:p>
            <a:pPr lvl="1">
              <a:spcBef>
                <a:spcPts val="0"/>
              </a:spcBef>
              <a:spcAft>
                <a:spcPts val="1200"/>
              </a:spcAft>
              <a:buClr>
                <a:schemeClr val="accent1">
                  <a:lumMod val="60000"/>
                  <a:lumOff val="40000"/>
                </a:schemeClr>
              </a:buClr>
              <a:buSzPct val="100000"/>
              <a:defRPr/>
            </a:pPr>
            <a:r>
              <a:rPr lang="en-US" sz="2200" dirty="0">
                <a:solidFill>
                  <a:srgbClr val="1F497D"/>
                </a:solidFill>
              </a:rPr>
              <a:t>“A” Case: A relatively straightforward case. Case proceeds to a vote, without further discussion.</a:t>
            </a:r>
          </a:p>
          <a:p>
            <a:pPr lvl="1">
              <a:spcBef>
                <a:spcPts val="0"/>
              </a:spcBef>
              <a:spcAft>
                <a:spcPts val="1200"/>
              </a:spcAft>
              <a:buClr>
                <a:schemeClr val="accent1">
                  <a:lumMod val="60000"/>
                  <a:lumOff val="40000"/>
                </a:schemeClr>
              </a:buClr>
              <a:buSzPct val="100000"/>
              <a:defRPr/>
            </a:pPr>
            <a:r>
              <a:rPr lang="en-US" sz="2200" dirty="0">
                <a:solidFill>
                  <a:srgbClr val="1F497D"/>
                </a:solidFill>
              </a:rPr>
              <a:t>“B” Case: A more complicated case (</a:t>
            </a:r>
            <a:r>
              <a:rPr lang="en-CA" sz="2200" dirty="0">
                <a:solidFill>
                  <a:srgbClr val="1F497D"/>
                </a:solidFill>
                <a:latin typeface="Calibri" panose="020F0502020204030204"/>
              </a:rPr>
              <a:t>for any of several reasons).  Prior to SAC vote, the relevant Dean attends SAC meeting to address questions about the case.</a:t>
            </a:r>
          </a:p>
          <a:p>
            <a:pPr lvl="1">
              <a:spcBef>
                <a:spcPts val="0"/>
              </a:spcBef>
              <a:spcAft>
                <a:spcPts val="1200"/>
              </a:spcAft>
              <a:buClr>
                <a:schemeClr val="accent1">
                  <a:lumMod val="60000"/>
                  <a:lumOff val="40000"/>
                </a:schemeClr>
              </a:buClr>
              <a:buSzPct val="100000"/>
              <a:defRPr/>
            </a:pPr>
            <a:r>
              <a:rPr lang="en-GB" sz="2200" dirty="0">
                <a:solidFill>
                  <a:srgbClr val="1F497D"/>
                </a:solidFill>
                <a:latin typeface="Calibri" panose="020F0502020204030204"/>
                <a:cs typeface="Calibri"/>
              </a:rPr>
              <a:t>(</a:t>
            </a:r>
            <a:r>
              <a:rPr lang="en-CA" sz="2200" dirty="0">
                <a:solidFill>
                  <a:srgbClr val="1F497D"/>
                </a:solidFill>
                <a:latin typeface="Calibri" panose="020F0502020204030204"/>
              </a:rPr>
              <a:t>Sometimes SAC requests additional documentation to be added to case file prior to designation as “A” or “B”.)</a:t>
            </a:r>
            <a:endParaRPr lang="en-US" sz="2200" dirty="0">
              <a:solidFill>
                <a:srgbClr val="1F497D"/>
              </a:solidFill>
              <a:latin typeface="Calibri" panose="020F0502020204030204"/>
            </a:endParaRPr>
          </a:p>
        </p:txBody>
      </p:sp>
      <p:sp>
        <p:nvSpPr>
          <p:cNvPr id="8" name="TextBox 7">
            <a:extLst>
              <a:ext uri="{FF2B5EF4-FFF2-40B4-BE49-F238E27FC236}">
                <a16:creationId xmlns:a16="http://schemas.microsoft.com/office/drawing/2014/main" id="{F0D9D76C-6756-47F0-88E2-47E716B42EC2}"/>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1131767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2BCC1C2-01C9-4539-BE15-49138E1F11A1}"/>
              </a:ext>
            </a:extLst>
          </p:cNvPr>
          <p:cNvSpPr>
            <a:spLocks noGrp="1"/>
          </p:cNvSpPr>
          <p:nvPr>
            <p:ph type="sldNum" sz="quarter" idx="12"/>
          </p:nvPr>
        </p:nvSpPr>
        <p:spPr/>
        <p:txBody>
          <a:bodyPr/>
          <a:lstStyle/>
          <a:p>
            <a:fld id="{5A151EE5-3B9D-40F0-B49F-94D42666517E}" type="slidenum">
              <a:rPr lang="en-CA" smtClean="0"/>
              <a:pPr/>
              <a:t>37</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“B” Cases</a:t>
            </a:r>
            <a:endParaRPr lang="en-GB" sz="3800" dirty="0"/>
          </a:p>
        </p:txBody>
      </p:sp>
      <p:sp>
        <p:nvSpPr>
          <p:cNvPr id="29699" name="Rectangle 2"/>
          <p:cNvSpPr>
            <a:spLocks noGrp="1" noChangeArrowheads="1"/>
          </p:cNvSpPr>
          <p:nvPr>
            <p:ph idx="4294967295"/>
          </p:nvPr>
        </p:nvSpPr>
        <p:spPr>
          <a:xfrm>
            <a:off x="0" y="1143000"/>
            <a:ext cx="9144000" cy="533400"/>
          </a:xfrm>
        </p:spPr>
        <p:txBody>
          <a:bodyPr>
            <a:normAutofit/>
          </a:bodyPr>
          <a:lstStyle/>
          <a:p>
            <a:pPr marL="0" indent="0" algn="ctr" eaLnBrk="1" fontAlgn="auto" hangingPunct="1">
              <a:spcBef>
                <a:spcPts val="0"/>
              </a:spcBef>
              <a:spcAft>
                <a:spcPts val="1800"/>
              </a:spcAft>
              <a:buSzPct val="100000"/>
              <a:buNone/>
              <a:defRPr/>
            </a:pPr>
            <a:r>
              <a:rPr lang="en-US" sz="2500" dirty="0"/>
              <a:t>Cases considered by SAC during 2016-2017 Academic Year</a:t>
            </a:r>
          </a:p>
        </p:txBody>
      </p:sp>
      <p:graphicFrame>
        <p:nvGraphicFramePr>
          <p:cNvPr id="8" name="Table 7"/>
          <p:cNvGraphicFramePr>
            <a:graphicFrameLocks noGrp="1"/>
          </p:cNvGraphicFramePr>
          <p:nvPr>
            <p:extLst/>
          </p:nvPr>
        </p:nvGraphicFramePr>
        <p:xfrm>
          <a:off x="1981200" y="1744560"/>
          <a:ext cx="5105400" cy="3970440"/>
        </p:xfrm>
        <a:graphic>
          <a:graphicData uri="http://schemas.openxmlformats.org/drawingml/2006/table">
            <a:tbl>
              <a:tblPr firstRow="1" bandRow="1">
                <a:tableStyleId>{5C22544A-7EE6-4342-B048-85BDC9FD1C3A}</a:tableStyleId>
              </a:tblPr>
              <a:tblGrid>
                <a:gridCol w="2442303">
                  <a:extLst>
                    <a:ext uri="{9D8B030D-6E8A-4147-A177-3AD203B41FA5}">
                      <a16:colId xmlns:a16="http://schemas.microsoft.com/office/drawing/2014/main" val="20000"/>
                    </a:ext>
                  </a:extLst>
                </a:gridCol>
                <a:gridCol w="1409875">
                  <a:extLst>
                    <a:ext uri="{9D8B030D-6E8A-4147-A177-3AD203B41FA5}">
                      <a16:colId xmlns:a16="http://schemas.microsoft.com/office/drawing/2014/main" val="20001"/>
                    </a:ext>
                  </a:extLst>
                </a:gridCol>
                <a:gridCol w="1253222">
                  <a:extLst>
                    <a:ext uri="{9D8B030D-6E8A-4147-A177-3AD203B41FA5}">
                      <a16:colId xmlns:a16="http://schemas.microsoft.com/office/drawing/2014/main" val="20002"/>
                    </a:ext>
                  </a:extLst>
                </a:gridCol>
              </a:tblGrid>
              <a:tr h="609600">
                <a:tc>
                  <a:txBody>
                    <a:bodyPr/>
                    <a:lstStyle/>
                    <a:p>
                      <a:endParaRPr lang="en-US" sz="2000" dirty="0"/>
                    </a:p>
                  </a:txBody>
                  <a:tcPr anchor="ctr"/>
                </a:tc>
                <a:tc>
                  <a:txBody>
                    <a:bodyPr/>
                    <a:lstStyle/>
                    <a:p>
                      <a:pPr algn="ctr"/>
                      <a:r>
                        <a:rPr lang="en-CA" sz="2000" dirty="0"/>
                        <a:t>Total Cases</a:t>
                      </a:r>
                      <a:endParaRPr lang="en-US" sz="2000" dirty="0"/>
                    </a:p>
                  </a:txBody>
                  <a:tcPr anchor="ctr"/>
                </a:tc>
                <a:tc>
                  <a:txBody>
                    <a:bodyPr/>
                    <a:lstStyle/>
                    <a:p>
                      <a:pPr algn="ctr"/>
                      <a:r>
                        <a:rPr lang="en-CA" sz="2000" dirty="0"/>
                        <a:t>‘B’ cases</a:t>
                      </a:r>
                      <a:endParaRPr lang="en-US" sz="2000" dirty="0"/>
                    </a:p>
                  </a:txBody>
                  <a:tcPr anchor="ctr"/>
                </a:tc>
                <a:extLst>
                  <a:ext uri="{0D108BD9-81ED-4DB2-BD59-A6C34878D82A}">
                    <a16:rowId xmlns:a16="http://schemas.microsoft.com/office/drawing/2014/main" val="10000"/>
                  </a:ext>
                </a:extLst>
              </a:tr>
              <a:tr h="532010">
                <a:tc>
                  <a:txBody>
                    <a:bodyPr/>
                    <a:lstStyle/>
                    <a:p>
                      <a:r>
                        <a:rPr lang="en-CA" sz="2000" dirty="0"/>
                        <a:t>Associate</a:t>
                      </a:r>
                      <a:r>
                        <a:rPr lang="en-CA" sz="2000" baseline="0" dirty="0"/>
                        <a:t> Professor</a:t>
                      </a:r>
                    </a:p>
                  </a:txBody>
                  <a:tcPr anchor="ctr"/>
                </a:tc>
                <a:tc>
                  <a:txBody>
                    <a:bodyPr/>
                    <a:lstStyle/>
                    <a:p>
                      <a:pPr algn="ctr"/>
                      <a:r>
                        <a:rPr lang="en-CA" sz="2000" dirty="0"/>
                        <a:t>71</a:t>
                      </a:r>
                      <a:endParaRPr lang="en-US" sz="2000" dirty="0"/>
                    </a:p>
                  </a:txBody>
                  <a:tcPr anchor="ctr"/>
                </a:tc>
                <a:tc>
                  <a:txBody>
                    <a:bodyPr/>
                    <a:lstStyle/>
                    <a:p>
                      <a:pPr algn="ctr"/>
                      <a:r>
                        <a:rPr lang="en-CA" sz="2000" dirty="0"/>
                        <a:t>12</a:t>
                      </a:r>
                      <a:endParaRPr lang="en-US" sz="2000" dirty="0"/>
                    </a:p>
                  </a:txBody>
                  <a:tcPr anchor="ctr"/>
                </a:tc>
                <a:extLst>
                  <a:ext uri="{0D108BD9-81ED-4DB2-BD59-A6C34878D82A}">
                    <a16:rowId xmlns:a16="http://schemas.microsoft.com/office/drawing/2014/main" val="10001"/>
                  </a:ext>
                </a:extLst>
              </a:tr>
              <a:tr h="532010">
                <a:tc>
                  <a:txBody>
                    <a:bodyPr/>
                    <a:lstStyle/>
                    <a:p>
                      <a:r>
                        <a:rPr lang="en-CA" sz="2000" dirty="0"/>
                        <a:t>Professor</a:t>
                      </a:r>
                    </a:p>
                  </a:txBody>
                  <a:tcPr anchor="ctr"/>
                </a:tc>
                <a:tc>
                  <a:txBody>
                    <a:bodyPr/>
                    <a:lstStyle/>
                    <a:p>
                      <a:pPr algn="ctr"/>
                      <a:r>
                        <a:rPr lang="en-CA" sz="2000" dirty="0"/>
                        <a:t>65</a:t>
                      </a:r>
                      <a:endParaRPr lang="en-US" sz="2000" dirty="0"/>
                    </a:p>
                  </a:txBody>
                  <a:tcPr anchor="ctr"/>
                </a:tc>
                <a:tc>
                  <a:txBody>
                    <a:bodyPr/>
                    <a:lstStyle/>
                    <a:p>
                      <a:pPr algn="ctr"/>
                      <a:r>
                        <a:rPr lang="en-CA" sz="2000" dirty="0"/>
                        <a:t>15</a:t>
                      </a:r>
                      <a:endParaRPr lang="en-US" sz="2000" dirty="0"/>
                    </a:p>
                  </a:txBody>
                  <a:tcPr anchor="ctr"/>
                </a:tc>
                <a:extLst>
                  <a:ext uri="{0D108BD9-81ED-4DB2-BD59-A6C34878D82A}">
                    <a16:rowId xmlns:a16="http://schemas.microsoft.com/office/drawing/2014/main" val="10002"/>
                  </a:ext>
                </a:extLst>
              </a:tr>
              <a:tr h="532010">
                <a:tc>
                  <a:txBody>
                    <a:bodyPr/>
                    <a:lstStyle/>
                    <a:p>
                      <a:r>
                        <a:rPr lang="en-CA" sz="2000" dirty="0"/>
                        <a:t>Senior</a:t>
                      </a:r>
                      <a:r>
                        <a:rPr lang="en-CA" sz="2000" baseline="0" dirty="0"/>
                        <a:t> Instructor</a:t>
                      </a:r>
                    </a:p>
                  </a:txBody>
                  <a:tcPr anchor="ctr"/>
                </a:tc>
                <a:tc>
                  <a:txBody>
                    <a:bodyPr/>
                    <a:lstStyle/>
                    <a:p>
                      <a:pPr algn="ctr"/>
                      <a:r>
                        <a:rPr lang="en-CA" sz="2000" dirty="0"/>
                        <a:t>14</a:t>
                      </a:r>
                      <a:endParaRPr lang="en-US" sz="2000" dirty="0"/>
                    </a:p>
                  </a:txBody>
                  <a:tcPr anchor="ctr"/>
                </a:tc>
                <a:tc>
                  <a:txBody>
                    <a:bodyPr/>
                    <a:lstStyle/>
                    <a:p>
                      <a:pPr algn="ctr"/>
                      <a:r>
                        <a:rPr lang="en-CA" sz="2000" dirty="0"/>
                        <a:t>0</a:t>
                      </a:r>
                      <a:endParaRPr lang="en-US" sz="2000" dirty="0"/>
                    </a:p>
                  </a:txBody>
                  <a:tcPr anchor="ctr"/>
                </a:tc>
                <a:extLst>
                  <a:ext uri="{0D108BD9-81ED-4DB2-BD59-A6C34878D82A}">
                    <a16:rowId xmlns:a16="http://schemas.microsoft.com/office/drawing/2014/main" val="10003"/>
                  </a:ext>
                </a:extLst>
              </a:tr>
              <a:tr h="700790">
                <a:tc>
                  <a:txBody>
                    <a:bodyPr/>
                    <a:lstStyle/>
                    <a:p>
                      <a:r>
                        <a:rPr lang="en-CA" sz="2000" dirty="0"/>
                        <a:t>Professor of Teaching</a:t>
                      </a:r>
                    </a:p>
                  </a:txBody>
                  <a:tcPr anchor="ctr"/>
                </a:tc>
                <a:tc>
                  <a:txBody>
                    <a:bodyPr/>
                    <a:lstStyle/>
                    <a:p>
                      <a:pPr algn="ctr"/>
                      <a:r>
                        <a:rPr lang="en-CA" sz="2000" dirty="0"/>
                        <a:t>7</a:t>
                      </a:r>
                      <a:endParaRPr lang="en-US" sz="2000" dirty="0"/>
                    </a:p>
                  </a:txBody>
                  <a:tcPr anchor="ctr"/>
                </a:tc>
                <a:tc>
                  <a:txBody>
                    <a:bodyPr/>
                    <a:lstStyle/>
                    <a:p>
                      <a:pPr algn="ctr"/>
                      <a:r>
                        <a:rPr lang="en-CA" sz="2000" dirty="0"/>
                        <a:t>1</a:t>
                      </a:r>
                      <a:endParaRPr lang="en-US" sz="2000" dirty="0"/>
                    </a:p>
                  </a:txBody>
                  <a:tcPr anchor="ctr"/>
                </a:tc>
                <a:extLst>
                  <a:ext uri="{0D108BD9-81ED-4DB2-BD59-A6C34878D82A}">
                    <a16:rowId xmlns:a16="http://schemas.microsoft.com/office/drawing/2014/main" val="10004"/>
                  </a:ext>
                </a:extLst>
              </a:tr>
              <a:tr h="532010">
                <a:tc>
                  <a:txBody>
                    <a:bodyPr/>
                    <a:lstStyle/>
                    <a:p>
                      <a:r>
                        <a:rPr lang="en-CA" sz="2000" dirty="0"/>
                        <a:t>Tenure only</a:t>
                      </a:r>
                    </a:p>
                  </a:txBody>
                  <a:tcPr anchor="ctr"/>
                </a:tc>
                <a:tc>
                  <a:txBody>
                    <a:bodyPr/>
                    <a:lstStyle/>
                    <a:p>
                      <a:pPr algn="ctr"/>
                      <a:r>
                        <a:rPr lang="en-CA" sz="2000" dirty="0"/>
                        <a:t>2</a:t>
                      </a:r>
                      <a:endParaRPr lang="en-US" sz="2000" dirty="0"/>
                    </a:p>
                  </a:txBody>
                  <a:tcPr anchor="ctr"/>
                </a:tc>
                <a:tc>
                  <a:txBody>
                    <a:bodyPr/>
                    <a:lstStyle/>
                    <a:p>
                      <a:pPr algn="ctr"/>
                      <a:r>
                        <a:rPr lang="en-CA" sz="2000" dirty="0"/>
                        <a:t>0</a:t>
                      </a:r>
                      <a:endParaRPr lang="en-US" sz="2000" dirty="0"/>
                    </a:p>
                  </a:txBody>
                  <a:tcPr anchor="ctr"/>
                </a:tc>
                <a:extLst>
                  <a:ext uri="{0D108BD9-81ED-4DB2-BD59-A6C34878D82A}">
                    <a16:rowId xmlns:a16="http://schemas.microsoft.com/office/drawing/2014/main" val="10005"/>
                  </a:ext>
                </a:extLst>
              </a:tr>
              <a:tr h="532010">
                <a:tc>
                  <a:txBody>
                    <a:bodyPr/>
                    <a:lstStyle/>
                    <a:p>
                      <a:r>
                        <a:rPr lang="en-CA" sz="2000" dirty="0"/>
                        <a:t>TOTAL</a:t>
                      </a:r>
                      <a:endParaRPr lang="en-US" sz="2000" dirty="0"/>
                    </a:p>
                  </a:txBody>
                  <a:tcPr anchor="ctr"/>
                </a:tc>
                <a:tc>
                  <a:txBody>
                    <a:bodyPr/>
                    <a:lstStyle/>
                    <a:p>
                      <a:pPr algn="ctr"/>
                      <a:r>
                        <a:rPr lang="en-CA" sz="2000" dirty="0"/>
                        <a:t>159</a:t>
                      </a:r>
                      <a:endParaRPr lang="en-US" sz="2000" dirty="0"/>
                    </a:p>
                  </a:txBody>
                  <a:tcPr anchor="ctr"/>
                </a:tc>
                <a:tc>
                  <a:txBody>
                    <a:bodyPr/>
                    <a:lstStyle/>
                    <a:p>
                      <a:pPr algn="ctr"/>
                      <a:r>
                        <a:rPr lang="en-CA" sz="2000" dirty="0"/>
                        <a:t>28</a:t>
                      </a:r>
                      <a:endParaRPr lang="en-US" sz="2000" dirty="0"/>
                    </a:p>
                  </a:txBody>
                  <a:tcPr anchor="ctr"/>
                </a:tc>
                <a:extLst>
                  <a:ext uri="{0D108BD9-81ED-4DB2-BD59-A6C34878D82A}">
                    <a16:rowId xmlns:a16="http://schemas.microsoft.com/office/drawing/2014/main" val="10006"/>
                  </a:ext>
                </a:extLst>
              </a:tr>
            </a:tbl>
          </a:graphicData>
        </a:graphic>
      </p:graphicFrame>
      <p:sp>
        <p:nvSpPr>
          <p:cNvPr id="9" name="TextBox 8">
            <a:extLst>
              <a:ext uri="{FF2B5EF4-FFF2-40B4-BE49-F238E27FC236}">
                <a16:creationId xmlns:a16="http://schemas.microsoft.com/office/drawing/2014/main" id="{7F0F2AA1-9DDE-4229-99E6-E9EFAB7CA224}"/>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41966122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D3102AE-C16C-4B04-AD04-A60E9115D26F}"/>
              </a:ext>
            </a:extLst>
          </p:cNvPr>
          <p:cNvSpPr>
            <a:spLocks noGrp="1"/>
          </p:cNvSpPr>
          <p:nvPr>
            <p:ph type="sldNum" sz="quarter" idx="12"/>
          </p:nvPr>
        </p:nvSpPr>
        <p:spPr/>
        <p:txBody>
          <a:bodyPr/>
          <a:lstStyle/>
          <a:p>
            <a:fld id="{5A151EE5-3B9D-40F0-B49F-94D42666517E}" type="slidenum">
              <a:rPr lang="en-CA" smtClean="0"/>
              <a:pPr/>
              <a:t>38</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SAC Voting Procedures</a:t>
            </a:r>
            <a:endParaRPr lang="en-GB" sz="3800" dirty="0"/>
          </a:p>
        </p:txBody>
      </p:sp>
      <p:sp>
        <p:nvSpPr>
          <p:cNvPr id="29699" name="Rectangle 2"/>
          <p:cNvSpPr>
            <a:spLocks noGrp="1" noChangeArrowheads="1"/>
          </p:cNvSpPr>
          <p:nvPr>
            <p:ph idx="4294967295"/>
          </p:nvPr>
        </p:nvSpPr>
        <p:spPr>
          <a:xfrm>
            <a:off x="838200" y="1371600"/>
            <a:ext cx="7383463" cy="4267200"/>
          </a:xfrm>
        </p:spPr>
        <p:txBody>
          <a:bodyPr>
            <a:normAutofit/>
          </a:bodyPr>
          <a:lstStyle/>
          <a:p>
            <a:pPr>
              <a:spcBef>
                <a:spcPts val="0"/>
              </a:spcBef>
              <a:spcAft>
                <a:spcPts val="1200"/>
              </a:spcAft>
              <a:buSzPct val="100000"/>
              <a:defRPr/>
            </a:pPr>
            <a:r>
              <a:rPr lang="en-US" sz="2000" dirty="0">
                <a:solidFill>
                  <a:srgbClr val="1F497D"/>
                </a:solidFill>
              </a:rPr>
              <a:t>“A” cases: Voted on without discussion.</a:t>
            </a:r>
          </a:p>
          <a:p>
            <a:pPr>
              <a:spcBef>
                <a:spcPts val="0"/>
              </a:spcBef>
              <a:spcAft>
                <a:spcPts val="1200"/>
              </a:spcAft>
            </a:pPr>
            <a:r>
              <a:rPr lang="en-US" sz="2000" dirty="0">
                <a:solidFill>
                  <a:srgbClr val="1F497D"/>
                </a:solidFill>
              </a:rPr>
              <a:t>“B” cases: Dean attends SAC </a:t>
            </a:r>
            <a:r>
              <a:rPr lang="en-GB" sz="2000" dirty="0">
                <a:solidFill>
                  <a:srgbClr val="1F497D"/>
                </a:solidFill>
                <a:cs typeface="Calibri"/>
              </a:rPr>
              <a:t>meeting to address questions about the case. (SAC members role is to ask questions but </a:t>
            </a:r>
            <a:r>
              <a:rPr lang="en-GB" sz="2000" i="1" dirty="0">
                <a:solidFill>
                  <a:srgbClr val="1F497D"/>
                </a:solidFill>
                <a:cs typeface="Calibri"/>
              </a:rPr>
              <a:t>not</a:t>
            </a:r>
            <a:r>
              <a:rPr lang="en-GB" sz="2000" dirty="0">
                <a:solidFill>
                  <a:srgbClr val="1F497D"/>
                </a:solidFill>
                <a:cs typeface="Calibri"/>
              </a:rPr>
              <a:t> express opinions about the merits of the case.) When discussion is complete, Dean leaves and SAC votes.</a:t>
            </a:r>
          </a:p>
          <a:p>
            <a:pPr>
              <a:spcBef>
                <a:spcPts val="0"/>
              </a:spcBef>
              <a:spcAft>
                <a:spcPts val="1200"/>
              </a:spcAft>
            </a:pPr>
            <a:r>
              <a:rPr lang="en-GB" sz="2000" dirty="0">
                <a:solidFill>
                  <a:srgbClr val="1F497D"/>
                </a:solidFill>
                <a:cs typeface="Calibri"/>
              </a:rPr>
              <a:t>After the vote: </a:t>
            </a:r>
          </a:p>
          <a:p>
            <a:pPr marL="914400" lvl="3">
              <a:spcBef>
                <a:spcPts val="0"/>
              </a:spcBef>
              <a:spcAft>
                <a:spcPts val="1200"/>
              </a:spcAft>
              <a:buClr>
                <a:schemeClr val="accent1">
                  <a:lumMod val="60000"/>
                  <a:lumOff val="40000"/>
                </a:schemeClr>
              </a:buClr>
            </a:pPr>
            <a:r>
              <a:rPr lang="en-GB" sz="2000" dirty="0">
                <a:solidFill>
                  <a:srgbClr val="1F497D"/>
                </a:solidFill>
                <a:cs typeface="Calibri"/>
              </a:rPr>
              <a:t>SAC </a:t>
            </a:r>
            <a:r>
              <a:rPr lang="en-US" sz="2000" dirty="0">
                <a:solidFill>
                  <a:srgbClr val="1F497D"/>
                </a:solidFill>
                <a:cs typeface="Calibri"/>
              </a:rPr>
              <a:t>provides President with summary of voting outcome, which represents SAC’s recommendation. </a:t>
            </a:r>
          </a:p>
          <a:p>
            <a:pPr marL="914400" lvl="3">
              <a:spcBef>
                <a:spcPts val="0"/>
              </a:spcBef>
              <a:spcAft>
                <a:spcPts val="1200"/>
              </a:spcAft>
              <a:buClr>
                <a:schemeClr val="accent1">
                  <a:lumMod val="60000"/>
                  <a:lumOff val="40000"/>
                </a:schemeClr>
              </a:buClr>
            </a:pPr>
            <a:r>
              <a:rPr lang="en-US" sz="2000" dirty="0">
                <a:solidFill>
                  <a:srgbClr val="1F497D"/>
                </a:solidFill>
                <a:cs typeface="Calibri"/>
              </a:rPr>
              <a:t>For “B” cases, SAC also provides brief summary of Dean’s answers to SAC’s questions.</a:t>
            </a:r>
          </a:p>
          <a:p>
            <a:pPr marL="914400" lvl="3">
              <a:spcBef>
                <a:spcPts val="0"/>
              </a:spcBef>
              <a:spcAft>
                <a:spcPts val="1200"/>
              </a:spcAft>
              <a:buClr>
                <a:schemeClr val="accent1">
                  <a:lumMod val="60000"/>
                  <a:lumOff val="40000"/>
                </a:schemeClr>
              </a:buClr>
            </a:pPr>
            <a:r>
              <a:rPr lang="en-US" sz="2000" dirty="0">
                <a:solidFill>
                  <a:srgbClr val="1F497D"/>
                </a:solidFill>
                <a:cs typeface="Calibri"/>
              </a:rPr>
              <a:t>SAC vote is simply a recommendation to the President.</a:t>
            </a:r>
            <a:endParaRPr lang="en-GB" sz="2000" dirty="0">
              <a:solidFill>
                <a:srgbClr val="1F497D"/>
              </a:solidFill>
              <a:cs typeface="Calibri"/>
            </a:endParaRPr>
          </a:p>
        </p:txBody>
      </p:sp>
      <p:sp>
        <p:nvSpPr>
          <p:cNvPr id="8" name="TextBox 7">
            <a:extLst>
              <a:ext uri="{FF2B5EF4-FFF2-40B4-BE49-F238E27FC236}">
                <a16:creationId xmlns:a16="http://schemas.microsoft.com/office/drawing/2014/main" id="{E37A96EF-DB6F-4C50-9B9A-4A9CFEFD89BA}"/>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31527077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21AE2A6A-AF2E-4E2A-BBEF-AE7D8122EDE4}"/>
              </a:ext>
            </a:extLst>
          </p:cNvPr>
          <p:cNvSpPr>
            <a:spLocks noGrp="1"/>
          </p:cNvSpPr>
          <p:nvPr>
            <p:ph type="sldNum" sz="quarter" idx="12"/>
          </p:nvPr>
        </p:nvSpPr>
        <p:spPr/>
        <p:txBody>
          <a:bodyPr/>
          <a:lstStyle/>
          <a:p>
            <a:fld id="{5A151EE5-3B9D-40F0-B49F-94D42666517E}" type="slidenum">
              <a:rPr lang="en-CA" smtClean="0"/>
              <a:pPr/>
              <a:t>39</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Overview</a:t>
            </a:r>
            <a:endParaRPr lang="en-GB" sz="3800" dirty="0"/>
          </a:p>
        </p:txBody>
      </p:sp>
      <p:sp>
        <p:nvSpPr>
          <p:cNvPr id="29699" name="Rectangle 2"/>
          <p:cNvSpPr>
            <a:spLocks noGrp="1" noChangeArrowheads="1"/>
          </p:cNvSpPr>
          <p:nvPr>
            <p:ph idx="4294967295"/>
          </p:nvPr>
        </p:nvSpPr>
        <p:spPr>
          <a:xfrm>
            <a:off x="1752600" y="1676400"/>
            <a:ext cx="6240462" cy="3048000"/>
          </a:xfrm>
        </p:spPr>
        <p:txBody>
          <a:bodyPr>
            <a:normAutofit/>
          </a:bodyPr>
          <a:lstStyle/>
          <a:p>
            <a:pPr eaLnBrk="1" fontAlgn="auto" hangingPunct="1">
              <a:spcBef>
                <a:spcPts val="0"/>
              </a:spcBef>
              <a:spcAft>
                <a:spcPts val="1800"/>
              </a:spcAft>
              <a:defRPr/>
            </a:pPr>
            <a:r>
              <a:rPr lang="en-US" sz="3000" b="1" dirty="0"/>
              <a:t>What SAC is and what it does</a:t>
            </a:r>
          </a:p>
          <a:p>
            <a:pPr marL="468000" eaLnBrk="1" fontAlgn="auto" hangingPunct="1">
              <a:spcBef>
                <a:spcPts val="0"/>
              </a:spcBef>
              <a:spcAft>
                <a:spcPts val="1800"/>
              </a:spcAft>
              <a:defRPr/>
            </a:pPr>
            <a:r>
              <a:rPr lang="en-US" sz="3000" dirty="0"/>
              <a:t>How SAC thinks</a:t>
            </a:r>
          </a:p>
          <a:p>
            <a:pPr marL="468000" eaLnBrk="1" fontAlgn="auto" hangingPunct="1">
              <a:spcBef>
                <a:spcPts val="0"/>
              </a:spcBef>
              <a:spcAft>
                <a:spcPts val="1800"/>
              </a:spcAft>
              <a:defRPr/>
            </a:pPr>
            <a:r>
              <a:rPr lang="en-US" sz="3000" dirty="0"/>
              <a:t>Some practical advice</a:t>
            </a:r>
          </a:p>
          <a:p>
            <a:pPr marL="468000" eaLnBrk="1" fontAlgn="auto" hangingPunct="1">
              <a:spcBef>
                <a:spcPts val="0"/>
              </a:spcBef>
              <a:spcAft>
                <a:spcPts val="1800"/>
              </a:spcAft>
              <a:defRPr/>
            </a:pPr>
            <a:r>
              <a:rPr lang="en-US" sz="3000" dirty="0"/>
              <a:t>Questions.</a:t>
            </a:r>
          </a:p>
        </p:txBody>
      </p:sp>
      <p:sp>
        <p:nvSpPr>
          <p:cNvPr id="8" name="TextBox 7">
            <a:extLst>
              <a:ext uri="{FF2B5EF4-FFF2-40B4-BE49-F238E27FC236}">
                <a16:creationId xmlns:a16="http://schemas.microsoft.com/office/drawing/2014/main" id="{2D3ABF1E-E8E9-4A21-9DDD-19D955C09C70}"/>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3879289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1AB6BC2-6B8F-457A-BD68-B0F9B437B821}"/>
              </a:ext>
            </a:extLst>
          </p:cNvPr>
          <p:cNvSpPr>
            <a:spLocks noGrp="1"/>
          </p:cNvSpPr>
          <p:nvPr>
            <p:ph type="sldNum" sz="quarter" idx="12"/>
          </p:nvPr>
        </p:nvSpPr>
        <p:spPr/>
        <p:txBody>
          <a:bodyPr/>
          <a:lstStyle/>
          <a:p>
            <a:pPr>
              <a:defRPr/>
            </a:pPr>
            <a:fld id="{89654FC1-40C8-44C2-A76C-86E01097A9EC}" type="slidenum">
              <a:rPr lang="en-US" altLang="en-US" smtClean="0"/>
              <a:pPr>
                <a:defRPr/>
              </a:pPr>
              <a:t>4</a:t>
            </a:fld>
            <a:endParaRPr lang="en-US" altLang="en-US" dirty="0"/>
          </a:p>
        </p:txBody>
      </p:sp>
      <p:sp>
        <p:nvSpPr>
          <p:cNvPr id="8194" name="Rectangle 2"/>
          <p:cNvSpPr>
            <a:spLocks noGrp="1" noChangeArrowheads="1"/>
          </p:cNvSpPr>
          <p:nvPr>
            <p:ph type="title" idx="4294967295"/>
          </p:nvPr>
        </p:nvSpPr>
        <p:spPr>
          <a:xfrm>
            <a:off x="0" y="274638"/>
            <a:ext cx="9144000" cy="1143000"/>
          </a:xfrm>
        </p:spPr>
        <p:txBody>
          <a:bodyPr/>
          <a:lstStyle/>
          <a:p>
            <a:pPr eaLnBrk="1" hangingPunct="1"/>
            <a:r>
              <a:rPr lang="en-US" sz="3600" dirty="0"/>
              <a:t>Tenure &amp; Promotion</a:t>
            </a:r>
            <a:endParaRPr lang="en-US" sz="3800" dirty="0"/>
          </a:p>
        </p:txBody>
      </p:sp>
      <p:sp>
        <p:nvSpPr>
          <p:cNvPr id="8195" name="Rectangle 3"/>
          <p:cNvSpPr>
            <a:spLocks noGrp="1" noChangeArrowheads="1"/>
          </p:cNvSpPr>
          <p:nvPr>
            <p:ph idx="4294967295"/>
          </p:nvPr>
        </p:nvSpPr>
        <p:spPr>
          <a:xfrm>
            <a:off x="2590800" y="1524000"/>
            <a:ext cx="4876800" cy="3581400"/>
          </a:xfrm>
        </p:spPr>
        <p:txBody>
          <a:bodyPr/>
          <a:lstStyle/>
          <a:p>
            <a:pPr eaLnBrk="1" hangingPunct="1">
              <a:spcBef>
                <a:spcPts val="1200"/>
              </a:spcBef>
            </a:pPr>
            <a:r>
              <a:rPr lang="en-US" dirty="0"/>
              <a:t>Tenure Streams</a:t>
            </a:r>
          </a:p>
          <a:p>
            <a:pPr eaLnBrk="1" hangingPunct="1">
              <a:spcBef>
                <a:spcPts val="1200"/>
              </a:spcBef>
            </a:pPr>
            <a:r>
              <a:rPr lang="en-US" dirty="0"/>
              <a:t>Criteria</a:t>
            </a:r>
          </a:p>
          <a:p>
            <a:pPr eaLnBrk="1" hangingPunct="1">
              <a:spcBef>
                <a:spcPts val="1200"/>
              </a:spcBef>
            </a:pPr>
            <a:r>
              <a:rPr lang="en-US" dirty="0"/>
              <a:t>Tenure &amp; Tenure Clocks</a:t>
            </a:r>
          </a:p>
          <a:p>
            <a:pPr eaLnBrk="1" hangingPunct="1">
              <a:spcBef>
                <a:spcPts val="1200"/>
              </a:spcBef>
            </a:pPr>
            <a:r>
              <a:rPr lang="en-US" dirty="0"/>
              <a:t>Promotion Reviews</a:t>
            </a:r>
          </a:p>
          <a:p>
            <a:pPr eaLnBrk="1" hangingPunct="1">
              <a:spcBef>
                <a:spcPts val="1200"/>
              </a:spcBef>
            </a:pPr>
            <a:r>
              <a:rPr lang="en-US" dirty="0"/>
              <a:t>Procedures</a:t>
            </a:r>
          </a:p>
          <a:p>
            <a:pPr eaLnBrk="1" hangingPunct="1">
              <a:spcBef>
                <a:spcPts val="1200"/>
              </a:spcBef>
            </a:pPr>
            <a:r>
              <a:rPr lang="en-US" dirty="0"/>
              <a:t>For Assistance…</a:t>
            </a:r>
          </a:p>
          <a:p>
            <a:pPr eaLnBrk="1" hangingPunct="1">
              <a:buFont typeface="Wingdings" pitchFamily="2" charset="2"/>
              <a:buNone/>
            </a:pPr>
            <a:endParaRPr lang="en-US" dirty="0"/>
          </a:p>
        </p:txBody>
      </p:sp>
      <p:sp>
        <p:nvSpPr>
          <p:cNvPr id="9" name="TextBox 8">
            <a:extLst>
              <a:ext uri="{FF2B5EF4-FFF2-40B4-BE49-F238E27FC236}">
                <a16:creationId xmlns:a16="http://schemas.microsoft.com/office/drawing/2014/main" id="{56BBFA02-32A7-4F6B-923F-BFA631F8385F}"/>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C8DE0B1-A16B-4945-B79E-6ED8C26C5D99}"/>
              </a:ext>
            </a:extLst>
          </p:cNvPr>
          <p:cNvSpPr>
            <a:spLocks noGrp="1"/>
          </p:cNvSpPr>
          <p:nvPr>
            <p:ph type="sldNum" sz="quarter" idx="12"/>
          </p:nvPr>
        </p:nvSpPr>
        <p:spPr/>
        <p:txBody>
          <a:bodyPr/>
          <a:lstStyle/>
          <a:p>
            <a:fld id="{5A151EE5-3B9D-40F0-B49F-94D42666517E}" type="slidenum">
              <a:rPr lang="en-CA" smtClean="0"/>
              <a:pPr/>
              <a:t>40</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Overview</a:t>
            </a:r>
            <a:endParaRPr lang="en-GB" sz="3800" dirty="0"/>
          </a:p>
        </p:txBody>
      </p:sp>
      <p:sp>
        <p:nvSpPr>
          <p:cNvPr id="29699" name="Rectangle 2"/>
          <p:cNvSpPr>
            <a:spLocks noGrp="1" noChangeArrowheads="1"/>
          </p:cNvSpPr>
          <p:nvPr>
            <p:ph idx="4294967295"/>
          </p:nvPr>
        </p:nvSpPr>
        <p:spPr>
          <a:xfrm>
            <a:off x="1752600" y="1676400"/>
            <a:ext cx="6324600" cy="3048000"/>
          </a:xfrm>
        </p:spPr>
        <p:txBody>
          <a:bodyPr>
            <a:normAutofit/>
          </a:bodyPr>
          <a:lstStyle/>
          <a:p>
            <a:pPr eaLnBrk="1" fontAlgn="auto" hangingPunct="1">
              <a:spcBef>
                <a:spcPts val="0"/>
              </a:spcBef>
              <a:spcAft>
                <a:spcPts val="1800"/>
              </a:spcAft>
              <a:defRPr/>
            </a:pPr>
            <a:r>
              <a:rPr lang="en-US" sz="3000" dirty="0"/>
              <a:t>What SAC is and what it does</a:t>
            </a:r>
          </a:p>
          <a:p>
            <a:pPr marL="468000" eaLnBrk="1" fontAlgn="auto" hangingPunct="1">
              <a:spcBef>
                <a:spcPts val="0"/>
              </a:spcBef>
              <a:spcAft>
                <a:spcPts val="1800"/>
              </a:spcAft>
              <a:defRPr/>
            </a:pPr>
            <a:r>
              <a:rPr lang="en-US" sz="3000" b="1" dirty="0"/>
              <a:t>How SAC thinks</a:t>
            </a:r>
          </a:p>
          <a:p>
            <a:pPr marL="468000" eaLnBrk="1" fontAlgn="auto" hangingPunct="1">
              <a:spcBef>
                <a:spcPts val="0"/>
              </a:spcBef>
              <a:spcAft>
                <a:spcPts val="1800"/>
              </a:spcAft>
              <a:defRPr/>
            </a:pPr>
            <a:r>
              <a:rPr lang="en-US" sz="3000" dirty="0"/>
              <a:t>Some practical advice</a:t>
            </a:r>
          </a:p>
          <a:p>
            <a:pPr marL="468000" eaLnBrk="1" fontAlgn="auto" hangingPunct="1">
              <a:spcBef>
                <a:spcPts val="0"/>
              </a:spcBef>
              <a:spcAft>
                <a:spcPts val="1800"/>
              </a:spcAft>
              <a:defRPr/>
            </a:pPr>
            <a:r>
              <a:rPr lang="en-US" sz="3000" dirty="0"/>
              <a:t>Questions.</a:t>
            </a:r>
          </a:p>
        </p:txBody>
      </p:sp>
      <p:sp>
        <p:nvSpPr>
          <p:cNvPr id="8" name="TextBox 7">
            <a:extLst>
              <a:ext uri="{FF2B5EF4-FFF2-40B4-BE49-F238E27FC236}">
                <a16:creationId xmlns:a16="http://schemas.microsoft.com/office/drawing/2014/main" id="{5D3D4202-9DD8-43F3-8F0B-91C99D1F5E46}"/>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29772286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9CE3813-6617-411F-B6A6-10795D69FDCF}"/>
              </a:ext>
            </a:extLst>
          </p:cNvPr>
          <p:cNvSpPr>
            <a:spLocks noGrp="1"/>
          </p:cNvSpPr>
          <p:nvPr>
            <p:ph type="sldNum" sz="quarter" idx="12"/>
          </p:nvPr>
        </p:nvSpPr>
        <p:spPr/>
        <p:txBody>
          <a:bodyPr/>
          <a:lstStyle/>
          <a:p>
            <a:fld id="{5A151EE5-3B9D-40F0-B49F-94D42666517E}" type="slidenum">
              <a:rPr lang="en-CA" smtClean="0"/>
              <a:pPr/>
              <a:t>41</a:t>
            </a:fld>
            <a:endParaRPr lang="en-CA" dirty="0"/>
          </a:p>
        </p:txBody>
      </p:sp>
      <p:sp>
        <p:nvSpPr>
          <p:cNvPr id="29698" name="Rectangle 3"/>
          <p:cNvSpPr>
            <a:spLocks noGrp="1" noChangeArrowheads="1"/>
          </p:cNvSpPr>
          <p:nvPr>
            <p:ph type="title" idx="4294967295"/>
          </p:nvPr>
        </p:nvSpPr>
        <p:spPr>
          <a:xfrm>
            <a:off x="0" y="152400"/>
            <a:ext cx="9144000" cy="762000"/>
          </a:xfrm>
        </p:spPr>
        <p:txBody>
          <a:bodyPr anchor="ctr">
            <a:noAutofit/>
          </a:bodyPr>
          <a:lstStyle/>
          <a:p>
            <a:pPr>
              <a:lnSpc>
                <a:spcPct val="90000"/>
              </a:lnSpc>
            </a:pPr>
            <a:r>
              <a:rPr lang="en-US" sz="3800" dirty="0"/>
              <a:t>Three Main Things that SAC attends to</a:t>
            </a:r>
            <a:endParaRPr lang="en-GB" sz="3800" dirty="0"/>
          </a:p>
        </p:txBody>
      </p:sp>
      <p:sp>
        <p:nvSpPr>
          <p:cNvPr id="29699" name="Rectangle 2"/>
          <p:cNvSpPr>
            <a:spLocks noGrp="1" noChangeArrowheads="1"/>
          </p:cNvSpPr>
          <p:nvPr>
            <p:ph idx="4294967295"/>
          </p:nvPr>
        </p:nvSpPr>
        <p:spPr>
          <a:xfrm>
            <a:off x="1143000" y="1752600"/>
            <a:ext cx="7162800" cy="2819400"/>
          </a:xfrm>
        </p:spPr>
        <p:txBody>
          <a:bodyPr>
            <a:normAutofit/>
          </a:bodyPr>
          <a:lstStyle/>
          <a:p>
            <a:pPr>
              <a:spcBef>
                <a:spcPts val="1200"/>
              </a:spcBef>
            </a:pPr>
            <a:r>
              <a:rPr lang="en-CA" dirty="0">
                <a:solidFill>
                  <a:srgbClr val="1F497D"/>
                </a:solidFill>
              </a:rPr>
              <a:t>Criteria (as stated in the Collective Agreement).</a:t>
            </a:r>
          </a:p>
          <a:p>
            <a:pPr>
              <a:spcBef>
                <a:spcPts val="1200"/>
              </a:spcBef>
            </a:pPr>
            <a:r>
              <a:rPr lang="en-CA" dirty="0">
                <a:solidFill>
                  <a:srgbClr val="1F497D"/>
                </a:solidFill>
              </a:rPr>
              <a:t>Evidence (pertaining to the criteria).</a:t>
            </a:r>
          </a:p>
          <a:p>
            <a:pPr>
              <a:spcBef>
                <a:spcPts val="1200"/>
              </a:spcBef>
            </a:pPr>
            <a:r>
              <a:rPr lang="en-CA" dirty="0">
                <a:solidFill>
                  <a:srgbClr val="1F497D"/>
                </a:solidFill>
              </a:rPr>
              <a:t>Context (within which to sensibly assess that evidence).</a:t>
            </a:r>
          </a:p>
        </p:txBody>
      </p:sp>
      <p:sp>
        <p:nvSpPr>
          <p:cNvPr id="8" name="TextBox 7">
            <a:extLst>
              <a:ext uri="{FF2B5EF4-FFF2-40B4-BE49-F238E27FC236}">
                <a16:creationId xmlns:a16="http://schemas.microsoft.com/office/drawing/2014/main" id="{56C4A28B-2F18-4AFF-A709-E6C5F4FAD22B}"/>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25575753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5885C96-B253-4D79-9719-1CC0813B84CC}"/>
              </a:ext>
            </a:extLst>
          </p:cNvPr>
          <p:cNvSpPr>
            <a:spLocks noGrp="1"/>
          </p:cNvSpPr>
          <p:nvPr>
            <p:ph type="sldNum" sz="quarter" idx="12"/>
          </p:nvPr>
        </p:nvSpPr>
        <p:spPr/>
        <p:txBody>
          <a:bodyPr/>
          <a:lstStyle/>
          <a:p>
            <a:fld id="{5A151EE5-3B9D-40F0-B49F-94D42666517E}" type="slidenum">
              <a:rPr lang="en-CA" smtClean="0"/>
              <a:pPr/>
              <a:t>42</a:t>
            </a:fld>
            <a:endParaRPr lang="en-CA" dirty="0"/>
          </a:p>
        </p:txBody>
      </p:sp>
      <p:sp>
        <p:nvSpPr>
          <p:cNvPr id="29698" name="Rectangle 3"/>
          <p:cNvSpPr>
            <a:spLocks noGrp="1" noChangeArrowheads="1"/>
          </p:cNvSpPr>
          <p:nvPr>
            <p:ph type="title" idx="4294967295"/>
          </p:nvPr>
        </p:nvSpPr>
        <p:spPr>
          <a:xfrm>
            <a:off x="0" y="17463"/>
            <a:ext cx="9144000" cy="762000"/>
          </a:xfrm>
        </p:spPr>
        <p:txBody>
          <a:bodyPr anchor="ctr">
            <a:noAutofit/>
          </a:bodyPr>
          <a:lstStyle/>
          <a:p>
            <a:pPr>
              <a:lnSpc>
                <a:spcPct val="90000"/>
              </a:lnSpc>
            </a:pPr>
            <a:r>
              <a:rPr lang="en-US" sz="3800" dirty="0"/>
              <a:t>Key Criteria: Research Stream</a:t>
            </a:r>
            <a:endParaRPr lang="en-GB" sz="3800" dirty="0"/>
          </a:p>
        </p:txBody>
      </p:sp>
      <p:sp>
        <p:nvSpPr>
          <p:cNvPr id="29699" name="Rectangle 2"/>
          <p:cNvSpPr>
            <a:spLocks noGrp="1" noChangeArrowheads="1"/>
          </p:cNvSpPr>
          <p:nvPr>
            <p:ph idx="4294967295"/>
          </p:nvPr>
        </p:nvSpPr>
        <p:spPr>
          <a:xfrm>
            <a:off x="304800" y="685800"/>
            <a:ext cx="8382000" cy="5257800"/>
          </a:xfrm>
        </p:spPr>
        <p:txBody>
          <a:bodyPr>
            <a:noAutofit/>
          </a:bodyPr>
          <a:lstStyle/>
          <a:p>
            <a:pPr marL="271463" lvl="0" indent="-212725">
              <a:lnSpc>
                <a:spcPct val="100000"/>
              </a:lnSpc>
              <a:spcBef>
                <a:spcPts val="400"/>
              </a:spcBef>
            </a:pPr>
            <a:r>
              <a:rPr lang="en-US" sz="1800" b="1" dirty="0">
                <a:solidFill>
                  <a:srgbClr val="1F497D"/>
                </a:solidFill>
                <a:cs typeface="Arial" panose="020B0604020202020204" pitchFamily="34" charset="0"/>
              </a:rPr>
              <a:t>Promotion to Associate Professor:  </a:t>
            </a:r>
          </a:p>
          <a:p>
            <a:pPr marL="728663" lvl="1" indent="-212725">
              <a:lnSpc>
                <a:spcPct val="100000"/>
              </a:lnSpc>
              <a:spcBef>
                <a:spcPts val="400"/>
              </a:spcBef>
            </a:pPr>
            <a:r>
              <a:rPr lang="en-US" sz="1800" dirty="0">
                <a:solidFill>
                  <a:srgbClr val="1F497D"/>
                </a:solidFill>
                <a:cs typeface="Arial" panose="020B0604020202020204" pitchFamily="34" charset="0"/>
              </a:rPr>
              <a:t>“evidence of successful teaching and of scholarly activity beyond that expected of an Assistant Professor” </a:t>
            </a:r>
          </a:p>
          <a:p>
            <a:pPr marL="728663" lvl="1" indent="-212725">
              <a:lnSpc>
                <a:spcPct val="100000"/>
              </a:lnSpc>
              <a:spcBef>
                <a:spcPts val="400"/>
              </a:spcBef>
            </a:pPr>
            <a:r>
              <a:rPr lang="en-US" sz="1800" dirty="0">
                <a:solidFill>
                  <a:srgbClr val="1F497D"/>
                </a:solidFill>
                <a:cs typeface="Arial" panose="020B0604020202020204" pitchFamily="34" charset="0"/>
              </a:rPr>
              <a:t>“sustained and productive scholarly activity”</a:t>
            </a:r>
          </a:p>
          <a:p>
            <a:pPr marL="728663" lvl="1" indent="-212725">
              <a:lnSpc>
                <a:spcPct val="100000"/>
              </a:lnSpc>
              <a:spcBef>
                <a:spcPts val="400"/>
              </a:spcBef>
            </a:pPr>
            <a:r>
              <a:rPr lang="en-US" sz="1800" dirty="0">
                <a:solidFill>
                  <a:srgbClr val="1F497D"/>
                </a:solidFill>
                <a:cs typeface="Arial" panose="020B0604020202020204" pitchFamily="34" charset="0"/>
              </a:rPr>
              <a:t>“ability to direct graduate students”</a:t>
            </a:r>
          </a:p>
          <a:p>
            <a:pPr marL="728663" lvl="1" indent="-212725">
              <a:lnSpc>
                <a:spcPct val="100000"/>
              </a:lnSpc>
              <a:spcBef>
                <a:spcPts val="400"/>
              </a:spcBef>
            </a:pPr>
            <a:r>
              <a:rPr lang="en-US" sz="1800" dirty="0">
                <a:solidFill>
                  <a:srgbClr val="1F497D"/>
                </a:solidFill>
                <a:cs typeface="Arial" panose="020B0604020202020204" pitchFamily="34" charset="0"/>
              </a:rPr>
              <a:t>“participation in the affairs of the Department and the University”</a:t>
            </a:r>
          </a:p>
          <a:p>
            <a:pPr marL="271463" lvl="0" indent="-212725">
              <a:lnSpc>
                <a:spcPct val="100000"/>
              </a:lnSpc>
              <a:spcBef>
                <a:spcPts val="400"/>
              </a:spcBef>
            </a:pPr>
            <a:r>
              <a:rPr lang="en-CA" sz="1800" b="1" dirty="0">
                <a:solidFill>
                  <a:srgbClr val="1F497D"/>
                </a:solidFill>
                <a:cs typeface="Arial" panose="020B0604020202020204" pitchFamily="34" charset="0"/>
              </a:rPr>
              <a:t>Tenure:  </a:t>
            </a:r>
          </a:p>
          <a:p>
            <a:pPr marL="728663" lvl="1" indent="-212725">
              <a:lnSpc>
                <a:spcPct val="100000"/>
              </a:lnSpc>
              <a:spcBef>
                <a:spcPts val="400"/>
              </a:spcBef>
            </a:pPr>
            <a:r>
              <a:rPr lang="en-CA" sz="1800" dirty="0">
                <a:solidFill>
                  <a:srgbClr val="1F497D"/>
                </a:solidFill>
                <a:cs typeface="Arial" panose="020B0604020202020204" pitchFamily="34" charset="0"/>
              </a:rPr>
              <a:t>“high standard of performance in meeting [relevant criteria] and show promise of continuing to do so”</a:t>
            </a:r>
          </a:p>
          <a:p>
            <a:pPr marL="271463" lvl="0" indent="-212725">
              <a:lnSpc>
                <a:spcPct val="100000"/>
              </a:lnSpc>
              <a:spcBef>
                <a:spcPts val="400"/>
              </a:spcBef>
            </a:pPr>
            <a:r>
              <a:rPr lang="en-CA" sz="1800" b="1" dirty="0">
                <a:solidFill>
                  <a:srgbClr val="1F497D"/>
                </a:solidFill>
                <a:cs typeface="Arial" panose="020B0604020202020204" pitchFamily="34" charset="0"/>
              </a:rPr>
              <a:t>Promotion to Professor:  </a:t>
            </a:r>
          </a:p>
          <a:p>
            <a:pPr marL="728663" lvl="1" indent="-212725">
              <a:lnSpc>
                <a:spcPct val="100000"/>
              </a:lnSpc>
              <a:spcBef>
                <a:spcPts val="400"/>
              </a:spcBef>
            </a:pPr>
            <a:r>
              <a:rPr lang="en-CA" sz="1800" dirty="0">
                <a:solidFill>
                  <a:srgbClr val="1F497D"/>
                </a:solidFill>
                <a:cs typeface="Arial" panose="020B0604020202020204" pitchFamily="34" charset="0"/>
              </a:rPr>
              <a:t>“reserved for those whose contributions…are considered outstanding” </a:t>
            </a:r>
          </a:p>
          <a:p>
            <a:pPr marL="728663" lvl="1" indent="-212725">
              <a:lnSpc>
                <a:spcPct val="100000"/>
              </a:lnSpc>
              <a:spcBef>
                <a:spcPts val="400"/>
              </a:spcBef>
            </a:pPr>
            <a:r>
              <a:rPr lang="en-CA" sz="1800" dirty="0">
                <a:solidFill>
                  <a:srgbClr val="1F497D"/>
                </a:solidFill>
                <a:cs typeface="Arial" panose="020B0604020202020204" pitchFamily="34" charset="0"/>
              </a:rPr>
              <a:t>“appropriate standards of excellence”</a:t>
            </a:r>
          </a:p>
          <a:p>
            <a:pPr marL="728663" lvl="1" indent="-212725">
              <a:lnSpc>
                <a:spcPct val="100000"/>
              </a:lnSpc>
              <a:spcBef>
                <a:spcPts val="400"/>
              </a:spcBef>
            </a:pPr>
            <a:r>
              <a:rPr lang="en-CA" sz="1800" dirty="0">
                <a:solidFill>
                  <a:srgbClr val="1F497D"/>
                </a:solidFill>
                <a:cs typeface="Arial" panose="020B0604020202020204" pitchFamily="34" charset="0"/>
              </a:rPr>
              <a:t>“sustained and productive scholarly activity”</a:t>
            </a:r>
          </a:p>
          <a:p>
            <a:pPr marL="728663" lvl="1" indent="-212725">
              <a:lnSpc>
                <a:spcPct val="100000"/>
              </a:lnSpc>
              <a:spcBef>
                <a:spcPts val="400"/>
              </a:spcBef>
            </a:pPr>
            <a:r>
              <a:rPr lang="en-CA" sz="1800" dirty="0">
                <a:solidFill>
                  <a:srgbClr val="1F497D"/>
                </a:solidFill>
                <a:cs typeface="Arial" panose="020B0604020202020204" pitchFamily="34" charset="0"/>
              </a:rPr>
              <a:t>“wide recognition…distinction in their discipline”</a:t>
            </a:r>
          </a:p>
          <a:p>
            <a:pPr marL="728663" lvl="1" indent="-212725">
              <a:lnSpc>
                <a:spcPct val="100000"/>
              </a:lnSpc>
              <a:spcBef>
                <a:spcPts val="400"/>
              </a:spcBef>
            </a:pPr>
            <a:r>
              <a:rPr lang="en-CA" sz="1800" dirty="0">
                <a:solidFill>
                  <a:srgbClr val="1F497D"/>
                </a:solidFill>
                <a:cs typeface="Arial" panose="020B0604020202020204" pitchFamily="34" charset="0"/>
              </a:rPr>
              <a:t>“high quality in teaching”</a:t>
            </a:r>
          </a:p>
          <a:p>
            <a:pPr marL="728663" lvl="1" indent="-212725">
              <a:lnSpc>
                <a:spcPct val="100000"/>
              </a:lnSpc>
              <a:spcBef>
                <a:spcPts val="400"/>
              </a:spcBef>
            </a:pPr>
            <a:r>
              <a:rPr lang="en-CA" sz="1800" dirty="0">
                <a:solidFill>
                  <a:srgbClr val="1F497D"/>
                </a:solidFill>
                <a:cs typeface="Arial" panose="020B0604020202020204" pitchFamily="34" charset="0"/>
              </a:rPr>
              <a:t>“participated significantly in academic and professional affairs”</a:t>
            </a:r>
            <a:endParaRPr lang="en-US" sz="1800" dirty="0">
              <a:solidFill>
                <a:srgbClr val="1F497D"/>
              </a:solidFill>
              <a:cs typeface="Arial" panose="020B0604020202020204" pitchFamily="34" charset="0"/>
            </a:endParaRPr>
          </a:p>
        </p:txBody>
      </p:sp>
      <p:sp>
        <p:nvSpPr>
          <p:cNvPr id="8" name="TextBox 7">
            <a:extLst>
              <a:ext uri="{FF2B5EF4-FFF2-40B4-BE49-F238E27FC236}">
                <a16:creationId xmlns:a16="http://schemas.microsoft.com/office/drawing/2014/main" id="{F67286D8-64E4-4168-B582-B7734AF016DF}"/>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13270003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7B77987-3638-4797-B4A7-07CED52144E2}"/>
              </a:ext>
            </a:extLst>
          </p:cNvPr>
          <p:cNvSpPr>
            <a:spLocks noGrp="1"/>
          </p:cNvSpPr>
          <p:nvPr>
            <p:ph type="sldNum" sz="quarter" idx="12"/>
          </p:nvPr>
        </p:nvSpPr>
        <p:spPr/>
        <p:txBody>
          <a:bodyPr/>
          <a:lstStyle/>
          <a:p>
            <a:fld id="{5A151EE5-3B9D-40F0-B49F-94D42666517E}" type="slidenum">
              <a:rPr lang="en-CA" smtClean="0"/>
              <a:pPr/>
              <a:t>43</a:t>
            </a:fld>
            <a:endParaRPr lang="en-CA" dirty="0"/>
          </a:p>
        </p:txBody>
      </p:sp>
      <p:sp>
        <p:nvSpPr>
          <p:cNvPr id="29698" name="Rectangle 3"/>
          <p:cNvSpPr>
            <a:spLocks noGrp="1" noChangeArrowheads="1"/>
          </p:cNvSpPr>
          <p:nvPr>
            <p:ph type="title" idx="4294967295"/>
          </p:nvPr>
        </p:nvSpPr>
        <p:spPr>
          <a:xfrm>
            <a:off x="0" y="0"/>
            <a:ext cx="9144000" cy="762000"/>
          </a:xfrm>
        </p:spPr>
        <p:txBody>
          <a:bodyPr anchor="ctr">
            <a:noAutofit/>
          </a:bodyPr>
          <a:lstStyle/>
          <a:p>
            <a:pPr>
              <a:lnSpc>
                <a:spcPct val="90000"/>
              </a:lnSpc>
            </a:pPr>
            <a:r>
              <a:rPr lang="en-US" sz="3800" dirty="0"/>
              <a:t>Key Criteria: Educational Leadership Stream</a:t>
            </a:r>
            <a:endParaRPr lang="en-GB" sz="3800" dirty="0"/>
          </a:p>
        </p:txBody>
      </p:sp>
      <p:sp>
        <p:nvSpPr>
          <p:cNvPr id="29699" name="Rectangle 2"/>
          <p:cNvSpPr>
            <a:spLocks noGrp="1" noChangeArrowheads="1"/>
          </p:cNvSpPr>
          <p:nvPr>
            <p:ph idx="4294967295"/>
          </p:nvPr>
        </p:nvSpPr>
        <p:spPr>
          <a:xfrm>
            <a:off x="533400" y="725488"/>
            <a:ext cx="8305800" cy="5181600"/>
          </a:xfrm>
        </p:spPr>
        <p:txBody>
          <a:bodyPr>
            <a:noAutofit/>
          </a:bodyPr>
          <a:lstStyle/>
          <a:p>
            <a:pPr marL="271463" lvl="0" indent="-212725">
              <a:lnSpc>
                <a:spcPct val="100000"/>
              </a:lnSpc>
            </a:pPr>
            <a:r>
              <a:rPr lang="en-US" sz="1800" b="1" dirty="0">
                <a:solidFill>
                  <a:srgbClr val="1F497D"/>
                </a:solidFill>
                <a:cs typeface="Arial" panose="020B0604020202020204" pitchFamily="34" charset="0"/>
              </a:rPr>
              <a:t>Promotion to Senior Instructor:  </a:t>
            </a:r>
          </a:p>
          <a:p>
            <a:pPr marL="728663" lvl="1" indent="-212725">
              <a:lnSpc>
                <a:spcPct val="100000"/>
              </a:lnSpc>
              <a:buClr>
                <a:schemeClr val="accent1">
                  <a:lumMod val="60000"/>
                  <a:lumOff val="40000"/>
                </a:schemeClr>
              </a:buClr>
            </a:pPr>
            <a:r>
              <a:rPr lang="en-CA" sz="1800" dirty="0">
                <a:solidFill>
                  <a:srgbClr val="1F497D"/>
                </a:solidFill>
                <a:cs typeface="Arial" panose="020B0604020202020204" pitchFamily="34" charset="0"/>
              </a:rPr>
              <a:t>“evidence of excellence in teaching”</a:t>
            </a:r>
          </a:p>
          <a:p>
            <a:pPr marL="728663" lvl="1" indent="-212725">
              <a:lnSpc>
                <a:spcPct val="100000"/>
              </a:lnSpc>
              <a:buClr>
                <a:schemeClr val="accent1">
                  <a:lumMod val="60000"/>
                  <a:lumOff val="40000"/>
                </a:schemeClr>
              </a:buClr>
            </a:pPr>
            <a:r>
              <a:rPr lang="en-CA" sz="1800" dirty="0">
                <a:solidFill>
                  <a:srgbClr val="1F497D"/>
                </a:solidFill>
                <a:cs typeface="Arial" panose="020B0604020202020204" pitchFamily="34" charset="0"/>
              </a:rPr>
              <a:t>“demonstrated educational leadership”</a:t>
            </a:r>
          </a:p>
          <a:p>
            <a:pPr marL="728663" lvl="1" indent="-212725">
              <a:lnSpc>
                <a:spcPct val="100000"/>
              </a:lnSpc>
              <a:buClr>
                <a:schemeClr val="accent1">
                  <a:lumMod val="60000"/>
                  <a:lumOff val="40000"/>
                </a:schemeClr>
              </a:buClr>
            </a:pPr>
            <a:r>
              <a:rPr lang="en-CA" sz="1800" dirty="0">
                <a:solidFill>
                  <a:srgbClr val="1F497D"/>
                </a:solidFill>
                <a:cs typeface="Arial" panose="020B0604020202020204" pitchFamily="34" charset="0"/>
              </a:rPr>
              <a:t>“involvement in curriculum development and innovation, and other teaching and learning initiatives”  </a:t>
            </a:r>
          </a:p>
          <a:p>
            <a:pPr marL="728663" lvl="1" indent="-212725">
              <a:lnSpc>
                <a:spcPct val="100000"/>
              </a:lnSpc>
              <a:buClr>
                <a:schemeClr val="accent1">
                  <a:lumMod val="60000"/>
                  <a:lumOff val="40000"/>
                </a:schemeClr>
              </a:buClr>
            </a:pPr>
            <a:r>
              <a:rPr lang="en-CA" sz="1800" dirty="0">
                <a:solidFill>
                  <a:srgbClr val="1F497D"/>
                </a:solidFill>
                <a:cs typeface="Arial" panose="020B0604020202020204" pitchFamily="34" charset="0"/>
              </a:rPr>
              <a:t>“keep abreast of current developments in their respective disciplines, and in the field of teaching and learning” </a:t>
            </a:r>
          </a:p>
          <a:p>
            <a:pPr marL="271463" indent="-212725">
              <a:lnSpc>
                <a:spcPct val="100000"/>
              </a:lnSpc>
            </a:pPr>
            <a:r>
              <a:rPr lang="en-CA" sz="1800" b="1" dirty="0">
                <a:solidFill>
                  <a:srgbClr val="1F497D"/>
                </a:solidFill>
                <a:cs typeface="Arial" panose="020B0604020202020204" pitchFamily="34" charset="0"/>
              </a:rPr>
              <a:t>Tenure:  </a:t>
            </a:r>
          </a:p>
          <a:p>
            <a:pPr marL="728663" lvl="1" indent="-212725">
              <a:lnSpc>
                <a:spcPct val="100000"/>
              </a:lnSpc>
              <a:buClr>
                <a:schemeClr val="accent1">
                  <a:lumMod val="60000"/>
                  <a:lumOff val="40000"/>
                </a:schemeClr>
              </a:buClr>
            </a:pPr>
            <a:r>
              <a:rPr lang="en-CA" sz="1800" dirty="0">
                <a:solidFill>
                  <a:srgbClr val="1F497D"/>
                </a:solidFill>
                <a:cs typeface="Arial" panose="020B0604020202020204" pitchFamily="34" charset="0"/>
              </a:rPr>
              <a:t>“high standard of performance in meeting [relevant criteria] and show promise of continuing to do so”</a:t>
            </a:r>
          </a:p>
          <a:p>
            <a:pPr marL="271463" lvl="0" indent="-212725">
              <a:lnSpc>
                <a:spcPct val="100000"/>
              </a:lnSpc>
            </a:pPr>
            <a:r>
              <a:rPr lang="en-CA" sz="1800" b="1" dirty="0">
                <a:solidFill>
                  <a:srgbClr val="1F497D"/>
                </a:solidFill>
                <a:cs typeface="Arial" panose="020B0604020202020204" pitchFamily="34" charset="0"/>
              </a:rPr>
              <a:t>Promotion to Professor of Teaching:  </a:t>
            </a:r>
          </a:p>
          <a:p>
            <a:pPr marL="728663" lvl="1" indent="-212725">
              <a:lnSpc>
                <a:spcPct val="100000"/>
              </a:lnSpc>
              <a:buClr>
                <a:schemeClr val="accent1">
                  <a:lumMod val="60000"/>
                  <a:lumOff val="40000"/>
                </a:schemeClr>
              </a:buClr>
            </a:pPr>
            <a:r>
              <a:rPr lang="en-CA" sz="1800" dirty="0">
                <a:solidFill>
                  <a:srgbClr val="1F497D"/>
                </a:solidFill>
                <a:cs typeface="Arial" panose="020B0604020202020204" pitchFamily="34" charset="0"/>
              </a:rPr>
              <a:t>“evidence of outstanding achievement in teaching and educational leadership”</a:t>
            </a:r>
          </a:p>
          <a:p>
            <a:pPr marL="728663" lvl="1" indent="-212725">
              <a:lnSpc>
                <a:spcPct val="100000"/>
              </a:lnSpc>
              <a:buClr>
                <a:schemeClr val="accent1">
                  <a:lumMod val="60000"/>
                  <a:lumOff val="40000"/>
                </a:schemeClr>
              </a:buClr>
            </a:pPr>
            <a:r>
              <a:rPr lang="en-CA" sz="1800" dirty="0">
                <a:solidFill>
                  <a:srgbClr val="1F497D"/>
                </a:solidFill>
                <a:cs typeface="Arial" panose="020B0604020202020204" pitchFamily="34" charset="0"/>
              </a:rPr>
              <a:t>“distinction in the field of teaching and learning”</a:t>
            </a:r>
          </a:p>
          <a:p>
            <a:pPr marL="728663" lvl="1" indent="-212725">
              <a:lnSpc>
                <a:spcPct val="100000"/>
              </a:lnSpc>
              <a:buClr>
                <a:schemeClr val="accent1">
                  <a:lumMod val="60000"/>
                  <a:lumOff val="40000"/>
                </a:schemeClr>
              </a:buClr>
            </a:pPr>
            <a:r>
              <a:rPr lang="en-CA" sz="1800" dirty="0">
                <a:solidFill>
                  <a:srgbClr val="1F497D"/>
                </a:solidFill>
                <a:cs typeface="Arial" panose="020B0604020202020204" pitchFamily="34" charset="0"/>
              </a:rPr>
              <a:t>“sustained and innovative contributions to curriculum development, course design and other initiatives that advance the University’s ability to excel in its teaching and learning mandate” </a:t>
            </a:r>
            <a:endParaRPr lang="en-US" sz="1800" dirty="0">
              <a:solidFill>
                <a:srgbClr val="1F497D"/>
              </a:solidFill>
              <a:cs typeface="Arial" panose="020B0604020202020204" pitchFamily="34" charset="0"/>
            </a:endParaRPr>
          </a:p>
        </p:txBody>
      </p:sp>
      <p:sp>
        <p:nvSpPr>
          <p:cNvPr id="8" name="TextBox 7">
            <a:extLst>
              <a:ext uri="{FF2B5EF4-FFF2-40B4-BE49-F238E27FC236}">
                <a16:creationId xmlns:a16="http://schemas.microsoft.com/office/drawing/2014/main" id="{EFE7535D-A163-4844-842C-DA2A41EA982E}"/>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42453924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F16E3DC-2486-448D-B2D7-44D35B0F6B26}"/>
              </a:ext>
            </a:extLst>
          </p:cNvPr>
          <p:cNvSpPr>
            <a:spLocks noGrp="1"/>
          </p:cNvSpPr>
          <p:nvPr>
            <p:ph type="sldNum" sz="quarter" idx="12"/>
          </p:nvPr>
        </p:nvSpPr>
        <p:spPr/>
        <p:txBody>
          <a:bodyPr/>
          <a:lstStyle/>
          <a:p>
            <a:fld id="{5A151EE5-3B9D-40F0-B49F-94D42666517E}" type="slidenum">
              <a:rPr lang="en-CA" smtClean="0"/>
              <a:pPr/>
              <a:t>44</a:t>
            </a:fld>
            <a:endParaRPr lang="en-CA" dirty="0"/>
          </a:p>
        </p:txBody>
      </p:sp>
      <p:sp>
        <p:nvSpPr>
          <p:cNvPr id="29698" name="Rectangle 3"/>
          <p:cNvSpPr>
            <a:spLocks noGrp="1" noChangeArrowheads="1"/>
          </p:cNvSpPr>
          <p:nvPr>
            <p:ph type="title" idx="4294967295"/>
          </p:nvPr>
        </p:nvSpPr>
        <p:spPr>
          <a:xfrm>
            <a:off x="0" y="152400"/>
            <a:ext cx="9144000" cy="762000"/>
          </a:xfrm>
        </p:spPr>
        <p:txBody>
          <a:bodyPr anchor="ctr">
            <a:noAutofit/>
          </a:bodyPr>
          <a:lstStyle/>
          <a:p>
            <a:pPr>
              <a:lnSpc>
                <a:spcPct val="90000"/>
              </a:lnSpc>
            </a:pPr>
            <a:r>
              <a:rPr lang="en-US" sz="3200" dirty="0"/>
              <a:t>Evidence of Scholarly Activity (Research Stream)</a:t>
            </a:r>
            <a:endParaRPr lang="en-GB" sz="3200" dirty="0"/>
          </a:p>
        </p:txBody>
      </p:sp>
      <p:sp>
        <p:nvSpPr>
          <p:cNvPr id="29699" name="Rectangle 2"/>
          <p:cNvSpPr>
            <a:spLocks noGrp="1" noChangeArrowheads="1"/>
          </p:cNvSpPr>
          <p:nvPr>
            <p:ph idx="4294967295"/>
          </p:nvPr>
        </p:nvSpPr>
        <p:spPr>
          <a:xfrm>
            <a:off x="533400" y="838200"/>
            <a:ext cx="7696200" cy="5029200"/>
          </a:xfrm>
        </p:spPr>
        <p:txBody>
          <a:bodyPr>
            <a:noAutofit/>
          </a:bodyPr>
          <a:lstStyle/>
          <a:p>
            <a:pPr marL="271463" lvl="0" indent="-212725"/>
            <a:r>
              <a:rPr lang="en-CA" sz="2000" b="1" dirty="0">
                <a:cs typeface="Arial" panose="020B0604020202020204" pitchFamily="34" charset="0"/>
              </a:rPr>
              <a:t>What the Collective Agreement says:  </a:t>
            </a:r>
          </a:p>
          <a:p>
            <a:pPr marL="728663" lvl="1" indent="-212725">
              <a:spcAft>
                <a:spcPts val="600"/>
              </a:spcAft>
              <a:buClr>
                <a:schemeClr val="accent1">
                  <a:lumMod val="60000"/>
                  <a:lumOff val="40000"/>
                </a:schemeClr>
              </a:buClr>
            </a:pPr>
            <a:r>
              <a:rPr lang="en-CA" sz="2000" dirty="0">
                <a:cs typeface="Arial" panose="020B0604020202020204" pitchFamily="34" charset="0"/>
              </a:rPr>
              <a:t>“Judgment of scholarly activity is based mainly on the quality and significance of an individual’s contribution. Evidence of scholarly activity varies among the disciplines. Published work is, where appropriate, the primary evidence. Such evidence as distinguished architectural, artistic or engineering design, distinguished performance in the arts or professional fields, shall be considered in appropriate cases … consideration will be given to different pathways to academic and scholarly excellence…”</a:t>
            </a:r>
          </a:p>
          <a:p>
            <a:pPr marL="271463" lvl="0" indent="-212725"/>
            <a:r>
              <a:rPr lang="en-CA" sz="2000" b="1" dirty="0">
                <a:cs typeface="Arial" panose="020B0604020202020204" pitchFamily="34" charset="0"/>
              </a:rPr>
              <a:t>Different forms of scholarly activity:</a:t>
            </a:r>
          </a:p>
          <a:p>
            <a:pPr marL="728663" lvl="1" indent="-212725">
              <a:buClr>
                <a:schemeClr val="accent1">
                  <a:lumMod val="60000"/>
                  <a:lumOff val="40000"/>
                </a:schemeClr>
              </a:buClr>
            </a:pPr>
            <a:r>
              <a:rPr lang="en-CA" sz="2000" i="1" dirty="0">
                <a:cs typeface="Arial" panose="020B0604020202020204" pitchFamily="34" charset="0"/>
              </a:rPr>
              <a:t>‘Traditional’ scholarship</a:t>
            </a:r>
            <a:r>
              <a:rPr lang="en-CA" sz="2000" dirty="0">
                <a:cs typeface="Arial" panose="020B0604020202020204" pitchFamily="34" charset="0"/>
              </a:rPr>
              <a:t> (most cases fit in this category).</a:t>
            </a:r>
          </a:p>
          <a:p>
            <a:pPr marL="728663" lvl="1" indent="-212725">
              <a:buClr>
                <a:schemeClr val="accent1">
                  <a:lumMod val="60000"/>
                  <a:lumOff val="40000"/>
                </a:schemeClr>
              </a:buClr>
            </a:pPr>
            <a:r>
              <a:rPr lang="en-CA" sz="2000" dirty="0">
                <a:cs typeface="Arial" panose="020B0604020202020204" pitchFamily="34" charset="0"/>
              </a:rPr>
              <a:t>Alternatively, </a:t>
            </a:r>
            <a:r>
              <a:rPr lang="en-CA" sz="2000" i="1" dirty="0">
                <a:cs typeface="Arial" panose="020B0604020202020204" pitchFamily="34" charset="0"/>
              </a:rPr>
              <a:t>Scholarship of Teaching </a:t>
            </a:r>
            <a:r>
              <a:rPr lang="en-CA" sz="2000" dirty="0">
                <a:cs typeface="Arial" panose="020B0604020202020204" pitchFamily="34" charset="0"/>
              </a:rPr>
              <a:t>or </a:t>
            </a:r>
            <a:r>
              <a:rPr lang="en-CA" sz="2000" i="1" dirty="0">
                <a:cs typeface="Arial" panose="020B0604020202020204" pitchFamily="34" charset="0"/>
              </a:rPr>
              <a:t>Professional Contributions</a:t>
            </a:r>
            <a:r>
              <a:rPr lang="en-CA" sz="2000" dirty="0">
                <a:cs typeface="Arial" panose="020B0604020202020204" pitchFamily="34" charset="0"/>
              </a:rPr>
              <a:t> may constitute all or part of the case for scholarly activity.  Must be explicitly requested at the outset of the application for promotion. </a:t>
            </a:r>
          </a:p>
        </p:txBody>
      </p:sp>
      <p:sp>
        <p:nvSpPr>
          <p:cNvPr id="8" name="TextBox 7">
            <a:extLst>
              <a:ext uri="{FF2B5EF4-FFF2-40B4-BE49-F238E27FC236}">
                <a16:creationId xmlns:a16="http://schemas.microsoft.com/office/drawing/2014/main" id="{44327C32-0F50-4BE9-A72E-10BE2EE5FEC3}"/>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13824508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56A0FC9-124A-449F-8803-A4FA5ABE02CB}"/>
              </a:ext>
            </a:extLst>
          </p:cNvPr>
          <p:cNvSpPr>
            <a:spLocks noGrp="1"/>
          </p:cNvSpPr>
          <p:nvPr>
            <p:ph type="sldNum" sz="quarter" idx="12"/>
          </p:nvPr>
        </p:nvSpPr>
        <p:spPr/>
        <p:txBody>
          <a:bodyPr/>
          <a:lstStyle/>
          <a:p>
            <a:fld id="{5A151EE5-3B9D-40F0-B49F-94D42666517E}" type="slidenum">
              <a:rPr lang="en-CA" smtClean="0"/>
              <a:pPr/>
              <a:t>45</a:t>
            </a:fld>
            <a:endParaRPr lang="en-CA" dirty="0"/>
          </a:p>
        </p:txBody>
      </p:sp>
      <p:sp>
        <p:nvSpPr>
          <p:cNvPr id="29698" name="Rectangle 3"/>
          <p:cNvSpPr>
            <a:spLocks noGrp="1" noChangeArrowheads="1"/>
          </p:cNvSpPr>
          <p:nvPr>
            <p:ph type="title" idx="4294967295"/>
          </p:nvPr>
        </p:nvSpPr>
        <p:spPr>
          <a:xfrm>
            <a:off x="0" y="152400"/>
            <a:ext cx="9144000" cy="762000"/>
          </a:xfrm>
        </p:spPr>
        <p:txBody>
          <a:bodyPr anchor="ctr">
            <a:noAutofit/>
          </a:bodyPr>
          <a:lstStyle/>
          <a:p>
            <a:pPr>
              <a:lnSpc>
                <a:spcPct val="90000"/>
              </a:lnSpc>
            </a:pPr>
            <a:r>
              <a:rPr lang="en-US" sz="3200" dirty="0"/>
              <a:t>Evidence of Scholarly Activity (Research Stream)</a:t>
            </a:r>
            <a:endParaRPr lang="en-GB" sz="3200" dirty="0"/>
          </a:p>
        </p:txBody>
      </p:sp>
      <p:sp>
        <p:nvSpPr>
          <p:cNvPr id="29699" name="Rectangle 2"/>
          <p:cNvSpPr>
            <a:spLocks noGrp="1" noChangeArrowheads="1"/>
          </p:cNvSpPr>
          <p:nvPr>
            <p:ph idx="4294967295"/>
          </p:nvPr>
        </p:nvSpPr>
        <p:spPr>
          <a:xfrm>
            <a:off x="533400" y="1600200"/>
            <a:ext cx="6934200" cy="1676400"/>
          </a:xfrm>
        </p:spPr>
        <p:txBody>
          <a:bodyPr>
            <a:noAutofit/>
          </a:bodyPr>
          <a:lstStyle/>
          <a:p>
            <a:pPr lvl="0">
              <a:spcBef>
                <a:spcPts val="0"/>
              </a:spcBef>
              <a:spcAft>
                <a:spcPts val="600"/>
              </a:spcAft>
            </a:pPr>
            <a:r>
              <a:rPr lang="en-CA" sz="2500" b="1" dirty="0">
                <a:solidFill>
                  <a:srgbClr val="1F497D"/>
                </a:solidFill>
                <a:cs typeface="Arial" panose="020B0604020202020204" pitchFamily="34" charset="0"/>
              </a:rPr>
              <a:t>Primary sources of evidence:</a:t>
            </a:r>
          </a:p>
          <a:p>
            <a:pPr marL="914400" lvl="2">
              <a:spcBef>
                <a:spcPts val="0"/>
              </a:spcBef>
              <a:spcAft>
                <a:spcPts val="600"/>
              </a:spcAft>
              <a:buClr>
                <a:schemeClr val="accent1">
                  <a:lumMod val="60000"/>
                  <a:lumOff val="40000"/>
                </a:schemeClr>
              </a:buClr>
            </a:pPr>
            <a:r>
              <a:rPr lang="en-CA" sz="2500" dirty="0">
                <a:solidFill>
                  <a:srgbClr val="1F497D"/>
                </a:solidFill>
                <a:cs typeface="Arial" panose="020B0604020202020204" pitchFamily="34" charset="0"/>
              </a:rPr>
              <a:t>CV (e.g., publications, presentations, awards)</a:t>
            </a:r>
          </a:p>
          <a:p>
            <a:pPr marL="914400" lvl="2">
              <a:spcBef>
                <a:spcPts val="0"/>
              </a:spcBef>
              <a:spcAft>
                <a:spcPts val="1200"/>
              </a:spcAft>
              <a:buClr>
                <a:schemeClr val="accent1">
                  <a:lumMod val="60000"/>
                  <a:lumOff val="40000"/>
                </a:schemeClr>
              </a:buClr>
            </a:pPr>
            <a:r>
              <a:rPr lang="en-CA" sz="2500" dirty="0">
                <a:solidFill>
                  <a:srgbClr val="1F497D"/>
                </a:solidFill>
                <a:cs typeface="Arial" panose="020B0604020202020204" pitchFamily="34" charset="0"/>
              </a:rPr>
              <a:t>Referees’ letters</a:t>
            </a:r>
          </a:p>
        </p:txBody>
      </p:sp>
      <p:sp>
        <p:nvSpPr>
          <p:cNvPr id="8" name="TextBox 7">
            <a:extLst>
              <a:ext uri="{FF2B5EF4-FFF2-40B4-BE49-F238E27FC236}">
                <a16:creationId xmlns:a16="http://schemas.microsoft.com/office/drawing/2014/main" id="{FE6C2965-68C4-4711-9012-1E548F890829}"/>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19590989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4E9EB79-4879-4DB5-B242-9F47E0B32A2B}"/>
              </a:ext>
            </a:extLst>
          </p:cNvPr>
          <p:cNvSpPr>
            <a:spLocks noGrp="1"/>
          </p:cNvSpPr>
          <p:nvPr>
            <p:ph type="sldNum" sz="quarter" idx="12"/>
          </p:nvPr>
        </p:nvSpPr>
        <p:spPr/>
        <p:txBody>
          <a:bodyPr/>
          <a:lstStyle/>
          <a:p>
            <a:fld id="{5A151EE5-3B9D-40F0-B49F-94D42666517E}" type="slidenum">
              <a:rPr lang="en-CA" smtClean="0"/>
              <a:pPr/>
              <a:t>46</a:t>
            </a:fld>
            <a:endParaRPr lang="en-CA" dirty="0"/>
          </a:p>
        </p:txBody>
      </p:sp>
      <p:sp>
        <p:nvSpPr>
          <p:cNvPr id="29698" name="Rectangle 3"/>
          <p:cNvSpPr>
            <a:spLocks noGrp="1" noChangeArrowheads="1"/>
          </p:cNvSpPr>
          <p:nvPr>
            <p:ph type="title" idx="4294967295"/>
          </p:nvPr>
        </p:nvSpPr>
        <p:spPr>
          <a:xfrm>
            <a:off x="0" y="152400"/>
            <a:ext cx="9144000" cy="762000"/>
          </a:xfrm>
        </p:spPr>
        <p:txBody>
          <a:bodyPr anchor="ctr">
            <a:noAutofit/>
          </a:bodyPr>
          <a:lstStyle/>
          <a:p>
            <a:pPr>
              <a:lnSpc>
                <a:spcPct val="90000"/>
              </a:lnSpc>
            </a:pPr>
            <a:r>
              <a:rPr lang="en-US" sz="3200" dirty="0"/>
              <a:t>Evidence of Educational Leadership</a:t>
            </a:r>
            <a:endParaRPr lang="en-GB" sz="3200" dirty="0"/>
          </a:p>
        </p:txBody>
      </p:sp>
      <p:sp>
        <p:nvSpPr>
          <p:cNvPr id="29699" name="Rectangle 2"/>
          <p:cNvSpPr>
            <a:spLocks noGrp="1" noChangeArrowheads="1"/>
          </p:cNvSpPr>
          <p:nvPr>
            <p:ph idx="4294967295"/>
          </p:nvPr>
        </p:nvSpPr>
        <p:spPr>
          <a:xfrm>
            <a:off x="381000" y="838200"/>
            <a:ext cx="8229600" cy="5029200"/>
          </a:xfrm>
        </p:spPr>
        <p:txBody>
          <a:bodyPr>
            <a:noAutofit/>
          </a:bodyPr>
          <a:lstStyle/>
          <a:p>
            <a:pPr marL="58738" lvl="0" indent="0">
              <a:buNone/>
            </a:pPr>
            <a:r>
              <a:rPr lang="en-CA" sz="1800" b="1" dirty="0">
                <a:cs typeface="Arial" panose="020B0604020202020204" pitchFamily="34" charset="0"/>
              </a:rPr>
              <a:t>What the Collective Agreement says:  </a:t>
            </a:r>
          </a:p>
          <a:p>
            <a:pPr marL="515938" lvl="1" indent="0">
              <a:spcAft>
                <a:spcPts val="600"/>
              </a:spcAft>
              <a:buNone/>
            </a:pPr>
            <a:r>
              <a:rPr lang="en-CA" sz="1500" dirty="0">
                <a:cs typeface="Arial" panose="020B0604020202020204" pitchFamily="34" charset="0"/>
              </a:rPr>
              <a:t>“Educational leadership is activity taken at UBC and elsewhere to advance innovation in teaching and learning with impact beyond one’s classroom. Educational leadership includes but is not limited to such things as:</a:t>
            </a:r>
          </a:p>
          <a:p>
            <a:pPr marL="914400" lvl="2" indent="-212725">
              <a:spcBef>
                <a:spcPts val="0"/>
              </a:spcBef>
              <a:spcAft>
                <a:spcPts val="200"/>
              </a:spcAft>
            </a:pPr>
            <a:r>
              <a:rPr lang="en-CA" sz="1500" dirty="0">
                <a:cs typeface="Arial" panose="020B0604020202020204" pitchFamily="34" charset="0"/>
              </a:rPr>
              <a:t>Application of and/or active engagement in the scholarship of teaching and learning;</a:t>
            </a:r>
          </a:p>
          <a:p>
            <a:pPr marL="914400" lvl="2" indent="-212725">
              <a:spcBef>
                <a:spcPts val="0"/>
              </a:spcBef>
              <a:spcAft>
                <a:spcPts val="200"/>
              </a:spcAft>
            </a:pPr>
            <a:r>
              <a:rPr lang="en-CA" sz="1500" dirty="0">
                <a:cs typeface="Arial" panose="020B0604020202020204" pitchFamily="34" charset="0"/>
              </a:rPr>
              <a:t>Significant contributions to curriculum development, curriculum renewal, course design, new assessment models, pedagogical innovation and other initiatives that extend beyond the member’s classroom and advance the University’s ability to excel in its teaching and learning mandates;</a:t>
            </a:r>
          </a:p>
          <a:p>
            <a:pPr marL="914400" lvl="2" indent="-212725">
              <a:spcBef>
                <a:spcPts val="0"/>
              </a:spcBef>
              <a:spcAft>
                <a:spcPts val="200"/>
              </a:spcAft>
            </a:pPr>
            <a:r>
              <a:rPr lang="en-CA" sz="1500" dirty="0">
                <a:cs typeface="Arial" panose="020B0604020202020204" pitchFamily="34" charset="0"/>
              </a:rPr>
              <a:t>Teaching, mentorship and inspiration of colleagues;</a:t>
            </a:r>
          </a:p>
          <a:p>
            <a:pPr marL="914400" lvl="2" indent="-212725">
              <a:spcBef>
                <a:spcPts val="0"/>
              </a:spcBef>
              <a:spcAft>
                <a:spcPts val="200"/>
              </a:spcAft>
            </a:pPr>
            <a:r>
              <a:rPr lang="en-CA" sz="1500" dirty="0">
                <a:cs typeface="Arial" panose="020B0604020202020204" pitchFamily="34" charset="0"/>
              </a:rPr>
              <a:t>Formal educational leadership responsibility within Department/Program/Faculty;</a:t>
            </a:r>
          </a:p>
          <a:p>
            <a:pPr marL="914400" lvl="2" indent="-212725">
              <a:spcBef>
                <a:spcPts val="0"/>
              </a:spcBef>
              <a:spcAft>
                <a:spcPts val="200"/>
              </a:spcAft>
            </a:pPr>
            <a:r>
              <a:rPr lang="en-CA" sz="1500" dirty="0">
                <a:cs typeface="Arial" panose="020B0604020202020204" pitchFamily="34" charset="0"/>
              </a:rPr>
              <a:t>Organization of and contributions to conferences, programs, symposia, workshops and other educational events on teaching and learning locally, nationally and internationally;</a:t>
            </a:r>
          </a:p>
          <a:p>
            <a:pPr marL="914400" lvl="2" indent="-212725">
              <a:spcBef>
                <a:spcPts val="0"/>
              </a:spcBef>
              <a:spcAft>
                <a:spcPts val="200"/>
              </a:spcAft>
            </a:pPr>
            <a:r>
              <a:rPr lang="en-CA" sz="1500" dirty="0">
                <a:cs typeface="Arial" panose="020B0604020202020204" pitchFamily="34" charset="0"/>
              </a:rPr>
              <a:t>Contributions to the theory and practice of teaching and learning, including publications, book chapters, articles in peer-reviewed and professional journals, conference proceedings, software, training guidelines, instructional manuals or other resources; and</a:t>
            </a:r>
          </a:p>
          <a:p>
            <a:pPr marL="914400" lvl="2" indent="-212725">
              <a:spcBef>
                <a:spcPts val="0"/>
              </a:spcBef>
              <a:spcAft>
                <a:spcPts val="200"/>
              </a:spcAft>
            </a:pPr>
            <a:r>
              <a:rPr lang="en-CA" sz="1500" dirty="0">
                <a:cs typeface="Arial" panose="020B0604020202020204" pitchFamily="34" charset="0"/>
              </a:rPr>
              <a:t>Other activities that support evidence-based educational excellence, leadership and impact within and beyond the University.</a:t>
            </a:r>
          </a:p>
          <a:p>
            <a:pPr marL="515938" lvl="1" indent="0">
              <a:spcAft>
                <a:spcPts val="600"/>
              </a:spcAft>
              <a:buNone/>
            </a:pPr>
            <a:r>
              <a:rPr lang="en-CA" sz="1500" dirty="0">
                <a:cs typeface="Arial" panose="020B0604020202020204" pitchFamily="34" charset="0"/>
              </a:rPr>
              <a:t>Judgement of educational leadership is based mainly on the quality and significance of the individual’s contributions.”</a:t>
            </a:r>
          </a:p>
        </p:txBody>
      </p:sp>
      <p:sp>
        <p:nvSpPr>
          <p:cNvPr id="8" name="TextBox 7">
            <a:extLst>
              <a:ext uri="{FF2B5EF4-FFF2-40B4-BE49-F238E27FC236}">
                <a16:creationId xmlns:a16="http://schemas.microsoft.com/office/drawing/2014/main" id="{95AC02E3-BBC9-46E3-8BE3-5DC329112655}"/>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21400089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8B43E5D-0E30-46B8-8E66-6B54CB791DE0}"/>
              </a:ext>
            </a:extLst>
          </p:cNvPr>
          <p:cNvSpPr>
            <a:spLocks noGrp="1"/>
          </p:cNvSpPr>
          <p:nvPr>
            <p:ph type="sldNum" sz="quarter" idx="12"/>
          </p:nvPr>
        </p:nvSpPr>
        <p:spPr/>
        <p:txBody>
          <a:bodyPr/>
          <a:lstStyle/>
          <a:p>
            <a:fld id="{5A151EE5-3B9D-40F0-B49F-94D42666517E}" type="slidenum">
              <a:rPr lang="en-CA" smtClean="0"/>
              <a:pPr/>
              <a:t>47</a:t>
            </a:fld>
            <a:endParaRPr lang="en-CA" dirty="0"/>
          </a:p>
        </p:txBody>
      </p:sp>
      <p:sp>
        <p:nvSpPr>
          <p:cNvPr id="29698" name="Rectangle 3"/>
          <p:cNvSpPr>
            <a:spLocks noGrp="1" noChangeArrowheads="1"/>
          </p:cNvSpPr>
          <p:nvPr>
            <p:ph type="title" idx="4294967295"/>
          </p:nvPr>
        </p:nvSpPr>
        <p:spPr>
          <a:xfrm>
            <a:off x="0" y="152400"/>
            <a:ext cx="9144000" cy="762000"/>
          </a:xfrm>
        </p:spPr>
        <p:txBody>
          <a:bodyPr anchor="ctr">
            <a:noAutofit/>
          </a:bodyPr>
          <a:lstStyle/>
          <a:p>
            <a:pPr>
              <a:lnSpc>
                <a:spcPct val="90000"/>
              </a:lnSpc>
            </a:pPr>
            <a:r>
              <a:rPr lang="en-US" sz="3200" dirty="0"/>
              <a:t>Evidence of Educational Leadership</a:t>
            </a:r>
            <a:endParaRPr lang="en-GB" sz="3200" dirty="0"/>
          </a:p>
        </p:txBody>
      </p:sp>
      <p:sp>
        <p:nvSpPr>
          <p:cNvPr id="6" name="Rectangle 2"/>
          <p:cNvSpPr txBox="1">
            <a:spLocks noChangeArrowheads="1"/>
          </p:cNvSpPr>
          <p:nvPr/>
        </p:nvSpPr>
        <p:spPr>
          <a:xfrm>
            <a:off x="152400" y="838200"/>
            <a:ext cx="8839200" cy="5029200"/>
          </a:xfrm>
          <a:prstGeom prst="rect">
            <a:avLst/>
          </a:prstGeom>
        </p:spPr>
        <p:txBody>
          <a:bodyPr vert="horz" lIns="91440" tIns="45720" rIns="91440" bIns="45720" rtlCol="0">
            <a:no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8738" indent="0" fontAlgn="auto">
              <a:spcBef>
                <a:spcPts val="0"/>
              </a:spcBef>
              <a:spcAft>
                <a:spcPts val="200"/>
              </a:spcAft>
              <a:buFont typeface="Wingdings" panose="05000000000000000000" pitchFamily="2" charset="2"/>
              <a:buNone/>
            </a:pPr>
            <a:r>
              <a:rPr lang="en-CA" sz="1800" b="1" i="0" dirty="0">
                <a:cs typeface="Arial" panose="020B0604020202020204" pitchFamily="34" charset="0"/>
              </a:rPr>
              <a:t>Additional advice in SAC Guide, Appendix 1:  “The following list… includes points that candidates may develop, where applicable, to document educational leadership:</a:t>
            </a:r>
          </a:p>
          <a:p>
            <a:pPr marL="536575" lvl="1" indent="-212725" fontAlgn="auto">
              <a:spcBef>
                <a:spcPts val="0"/>
              </a:spcBef>
              <a:spcAft>
                <a:spcPts val="300"/>
              </a:spcAft>
            </a:pPr>
            <a:r>
              <a:rPr lang="en-CA" sz="1400" i="0" dirty="0">
                <a:cs typeface="Arial" panose="020B0604020202020204" pitchFamily="34" charset="0"/>
              </a:rPr>
              <a:t>Innovation and enhancements to teaching, learning and assessment that has impact beyond the candidate’s classroom, department, discipline and / or institution as appropriate.</a:t>
            </a:r>
          </a:p>
          <a:p>
            <a:pPr marL="536575" lvl="1" indent="-212725" fontAlgn="auto">
              <a:spcBef>
                <a:spcPts val="0"/>
              </a:spcBef>
              <a:spcAft>
                <a:spcPts val="300"/>
              </a:spcAft>
            </a:pPr>
            <a:r>
              <a:rPr lang="en-CA" sz="1400" i="0" dirty="0">
                <a:cs typeface="Arial" panose="020B0604020202020204" pitchFamily="34" charset="0"/>
              </a:rPr>
              <a:t>Significant contributions to curriculum development and renewal</a:t>
            </a:r>
          </a:p>
          <a:p>
            <a:pPr marL="536575" lvl="1" indent="-212725" fontAlgn="auto">
              <a:spcBef>
                <a:spcPts val="0"/>
              </a:spcBef>
              <a:spcAft>
                <a:spcPts val="300"/>
              </a:spcAft>
            </a:pPr>
            <a:r>
              <a:rPr lang="en-CA" sz="1400" i="0" dirty="0">
                <a:cs typeface="Arial" panose="020B0604020202020204" pitchFamily="34" charset="0"/>
              </a:rPr>
              <a:t>Activities to advance interdisciplinary, inter-professional and inter-institutional collaborations in teaching and learning.</a:t>
            </a:r>
          </a:p>
          <a:p>
            <a:pPr marL="536575" lvl="1" indent="-212725" fontAlgn="auto">
              <a:spcBef>
                <a:spcPts val="0"/>
              </a:spcBef>
              <a:spcAft>
                <a:spcPts val="300"/>
              </a:spcAft>
            </a:pPr>
            <a:r>
              <a:rPr lang="en-CA" sz="1400" i="0" dirty="0">
                <a:cs typeface="Arial" panose="020B0604020202020204" pitchFamily="34" charset="0"/>
              </a:rPr>
              <a:t>Application of / engagement with the Scholarship of Teaching and Learning</a:t>
            </a:r>
          </a:p>
          <a:p>
            <a:pPr marL="536575" lvl="1" indent="-212725" fontAlgn="auto">
              <a:spcBef>
                <a:spcPts val="0"/>
              </a:spcBef>
              <a:spcAft>
                <a:spcPts val="300"/>
              </a:spcAft>
            </a:pPr>
            <a:r>
              <a:rPr lang="en-CA" sz="1400" i="0" dirty="0">
                <a:cs typeface="Arial" panose="020B0604020202020204" pitchFamily="34" charset="0"/>
              </a:rPr>
              <a:t>Contributions to the practice and theory of teaching and learning literature, including publications in peer-reviewed and professional journals, conference publications, book chapters, textbooks and open education repositories / resources</a:t>
            </a:r>
          </a:p>
          <a:p>
            <a:pPr marL="536575" lvl="1" indent="-212725" fontAlgn="auto">
              <a:spcBef>
                <a:spcPts val="0"/>
              </a:spcBef>
              <a:spcAft>
                <a:spcPts val="300"/>
              </a:spcAft>
            </a:pPr>
            <a:r>
              <a:rPr lang="en-CA" sz="1400" i="0" dirty="0">
                <a:cs typeface="Arial" panose="020B0604020202020204" pitchFamily="34" charset="0"/>
              </a:rPr>
              <a:t>Organization of, and contributions to conferences, programs, symposia, colloquia, workshop and other teaching and learning events, to a local, provincial, national and international audience, as appropriate.</a:t>
            </a:r>
          </a:p>
          <a:p>
            <a:pPr marL="536575" lvl="1" indent="-212725" fontAlgn="auto">
              <a:spcBef>
                <a:spcPts val="0"/>
              </a:spcBef>
              <a:spcAft>
                <a:spcPts val="300"/>
              </a:spcAft>
            </a:pPr>
            <a:r>
              <a:rPr lang="en-CA" sz="1400" i="0" dirty="0">
                <a:cs typeface="Arial" panose="020B0604020202020204" pitchFamily="34" charset="0"/>
              </a:rPr>
              <a:t>Securing funding / additional resources for teaching and learning innovation or enhancements, and leading the implementation of funded initiatives or activities.</a:t>
            </a:r>
          </a:p>
          <a:p>
            <a:pPr marL="536575" lvl="1" indent="-212725" fontAlgn="auto">
              <a:spcBef>
                <a:spcPts val="0"/>
              </a:spcBef>
              <a:spcAft>
                <a:spcPts val="300"/>
              </a:spcAft>
            </a:pPr>
            <a:r>
              <a:rPr lang="en-CA" sz="1400" i="0" dirty="0">
                <a:cs typeface="Arial" panose="020B0604020202020204" pitchFamily="34" charset="0"/>
              </a:rPr>
              <a:t>Recognition and distinction in the form of awards, fellowships and other recognition for teaching and learning related activities (internal to UBC and beyond).</a:t>
            </a:r>
          </a:p>
          <a:p>
            <a:pPr marL="536575" lvl="1" indent="-212725" fontAlgn="auto">
              <a:spcBef>
                <a:spcPts val="0"/>
              </a:spcBef>
              <a:spcAft>
                <a:spcPts val="300"/>
              </a:spcAft>
            </a:pPr>
            <a:r>
              <a:rPr lang="en-CA" sz="1400" i="0" dirty="0">
                <a:cs typeface="Arial" panose="020B0604020202020204" pitchFamily="34" charset="0"/>
              </a:rPr>
              <a:t>Capacity building for excellence in education, including mentoring and inspiration of colleagues, supervision of undergraduate research projects in discipline-based pedagogies.</a:t>
            </a:r>
          </a:p>
          <a:p>
            <a:pPr marL="536575" lvl="1" indent="-212725" fontAlgn="auto">
              <a:spcBef>
                <a:spcPts val="0"/>
              </a:spcBef>
              <a:spcAft>
                <a:spcPts val="300"/>
              </a:spcAft>
            </a:pPr>
            <a:r>
              <a:rPr lang="en-CA" sz="1400" i="0" dirty="0">
                <a:cs typeface="Arial" panose="020B0604020202020204" pitchFamily="34" charset="0"/>
              </a:rPr>
              <a:t>Activities undertaken as part of formal educational leadership responsibilities within the candidate’s Department / School / Program area / Faculty / UBC.”</a:t>
            </a:r>
          </a:p>
        </p:txBody>
      </p:sp>
      <p:sp>
        <p:nvSpPr>
          <p:cNvPr id="8" name="TextBox 7">
            <a:extLst>
              <a:ext uri="{FF2B5EF4-FFF2-40B4-BE49-F238E27FC236}">
                <a16:creationId xmlns:a16="http://schemas.microsoft.com/office/drawing/2014/main" id="{B9377AED-6CB0-41E2-892B-8624DDDF3261}"/>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6573225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87A0358-267F-457E-B381-FF8B243F91B3}"/>
              </a:ext>
            </a:extLst>
          </p:cNvPr>
          <p:cNvSpPr>
            <a:spLocks noGrp="1"/>
          </p:cNvSpPr>
          <p:nvPr>
            <p:ph type="sldNum" sz="quarter" idx="12"/>
          </p:nvPr>
        </p:nvSpPr>
        <p:spPr/>
        <p:txBody>
          <a:bodyPr/>
          <a:lstStyle/>
          <a:p>
            <a:fld id="{5A151EE5-3B9D-40F0-B49F-94D42666517E}" type="slidenum">
              <a:rPr lang="en-CA" smtClean="0"/>
              <a:pPr/>
              <a:t>48</a:t>
            </a:fld>
            <a:endParaRPr lang="en-CA" dirty="0"/>
          </a:p>
        </p:txBody>
      </p:sp>
      <p:sp>
        <p:nvSpPr>
          <p:cNvPr id="29698" name="Rectangle 3"/>
          <p:cNvSpPr>
            <a:spLocks noGrp="1" noChangeArrowheads="1"/>
          </p:cNvSpPr>
          <p:nvPr>
            <p:ph type="title" idx="4294967295"/>
          </p:nvPr>
        </p:nvSpPr>
        <p:spPr>
          <a:xfrm>
            <a:off x="0" y="152400"/>
            <a:ext cx="9144000" cy="762000"/>
          </a:xfrm>
        </p:spPr>
        <p:txBody>
          <a:bodyPr anchor="ctr">
            <a:noAutofit/>
          </a:bodyPr>
          <a:lstStyle/>
          <a:p>
            <a:pPr>
              <a:lnSpc>
                <a:spcPct val="90000"/>
              </a:lnSpc>
            </a:pPr>
            <a:r>
              <a:rPr lang="en-US" sz="3200" dirty="0"/>
              <a:t>Evidence of Educational Leadership</a:t>
            </a:r>
            <a:endParaRPr lang="en-GB" sz="3200" dirty="0"/>
          </a:p>
        </p:txBody>
      </p:sp>
      <p:sp>
        <p:nvSpPr>
          <p:cNvPr id="5" name="Rectangle 2"/>
          <p:cNvSpPr txBox="1">
            <a:spLocks noChangeArrowheads="1"/>
          </p:cNvSpPr>
          <p:nvPr/>
        </p:nvSpPr>
        <p:spPr>
          <a:xfrm>
            <a:off x="1589598" y="1371600"/>
            <a:ext cx="6716202" cy="2133600"/>
          </a:xfrm>
          <a:prstGeom prst="rect">
            <a:avLst/>
          </a:prstGeom>
        </p:spPr>
        <p:txBody>
          <a:bodyPr vert="horz" lIns="91440" tIns="45720" rIns="91440" bIns="45720" rtlCol="0">
            <a:no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Bef>
                <a:spcPts val="0"/>
              </a:spcBef>
              <a:spcAft>
                <a:spcPts val="600"/>
              </a:spcAft>
            </a:pPr>
            <a:r>
              <a:rPr lang="en-CA" sz="2500" b="1" i="0" dirty="0">
                <a:solidFill>
                  <a:srgbClr val="1F497D"/>
                </a:solidFill>
                <a:cs typeface="Arial" panose="020B0604020202020204" pitchFamily="34" charset="0"/>
              </a:rPr>
              <a:t>Primary sources of evidence:</a:t>
            </a:r>
          </a:p>
          <a:p>
            <a:pPr marL="914400" lvl="2" fontAlgn="auto">
              <a:spcBef>
                <a:spcPts val="0"/>
              </a:spcBef>
              <a:spcAft>
                <a:spcPts val="600"/>
              </a:spcAft>
              <a:buClr>
                <a:srgbClr val="4F81BD">
                  <a:lumMod val="60000"/>
                  <a:lumOff val="40000"/>
                </a:srgbClr>
              </a:buClr>
            </a:pPr>
            <a:r>
              <a:rPr lang="en-CA" sz="2500" i="0" dirty="0">
                <a:solidFill>
                  <a:srgbClr val="1F497D"/>
                </a:solidFill>
                <a:cs typeface="Arial" panose="020B0604020202020204" pitchFamily="34" charset="0"/>
              </a:rPr>
              <a:t>CV (e.g., curriculum development, pedagogical innovation)</a:t>
            </a:r>
          </a:p>
          <a:p>
            <a:pPr marL="914400" lvl="2" fontAlgn="auto">
              <a:spcBef>
                <a:spcPts val="0"/>
              </a:spcBef>
              <a:spcAft>
                <a:spcPts val="600"/>
              </a:spcAft>
              <a:buClr>
                <a:srgbClr val="4F81BD">
                  <a:lumMod val="60000"/>
                  <a:lumOff val="40000"/>
                </a:srgbClr>
              </a:buClr>
            </a:pPr>
            <a:r>
              <a:rPr lang="en-CA" sz="2500" i="0" dirty="0">
                <a:solidFill>
                  <a:srgbClr val="1F497D"/>
                </a:solidFill>
                <a:cs typeface="Arial" panose="020B0604020202020204" pitchFamily="34" charset="0"/>
              </a:rPr>
              <a:t>Dossier prepared by candidate</a:t>
            </a:r>
          </a:p>
          <a:p>
            <a:pPr marL="914400" lvl="2" fontAlgn="auto">
              <a:spcBef>
                <a:spcPts val="0"/>
              </a:spcBef>
              <a:spcAft>
                <a:spcPts val="1200"/>
              </a:spcAft>
              <a:buClr>
                <a:srgbClr val="4F81BD">
                  <a:lumMod val="60000"/>
                  <a:lumOff val="40000"/>
                </a:srgbClr>
              </a:buClr>
            </a:pPr>
            <a:r>
              <a:rPr lang="en-CA" sz="2500" i="0" dirty="0">
                <a:solidFill>
                  <a:srgbClr val="1F497D"/>
                </a:solidFill>
                <a:cs typeface="Arial" panose="020B0604020202020204" pitchFamily="34" charset="0"/>
              </a:rPr>
              <a:t>Referees’ letters</a:t>
            </a:r>
          </a:p>
        </p:txBody>
      </p:sp>
      <p:sp>
        <p:nvSpPr>
          <p:cNvPr id="8" name="TextBox 7">
            <a:extLst>
              <a:ext uri="{FF2B5EF4-FFF2-40B4-BE49-F238E27FC236}">
                <a16:creationId xmlns:a16="http://schemas.microsoft.com/office/drawing/2014/main" id="{F45F1CD4-C4C0-4239-96B6-1A3E48F5F286}"/>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35267167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EFDA54F-ACFD-4B95-9FE1-574A79F5E410}"/>
              </a:ext>
            </a:extLst>
          </p:cNvPr>
          <p:cNvSpPr>
            <a:spLocks noGrp="1"/>
          </p:cNvSpPr>
          <p:nvPr>
            <p:ph type="sldNum" sz="quarter" idx="12"/>
          </p:nvPr>
        </p:nvSpPr>
        <p:spPr/>
        <p:txBody>
          <a:bodyPr/>
          <a:lstStyle/>
          <a:p>
            <a:fld id="{5A151EE5-3B9D-40F0-B49F-94D42666517E}" type="slidenum">
              <a:rPr lang="en-CA" smtClean="0"/>
              <a:pPr/>
              <a:t>49</a:t>
            </a:fld>
            <a:endParaRPr lang="en-CA" dirty="0"/>
          </a:p>
        </p:txBody>
      </p:sp>
      <p:sp>
        <p:nvSpPr>
          <p:cNvPr id="29698" name="Rectangle 3"/>
          <p:cNvSpPr>
            <a:spLocks noGrp="1" noChangeArrowheads="1"/>
          </p:cNvSpPr>
          <p:nvPr>
            <p:ph type="title" idx="4294967295"/>
          </p:nvPr>
        </p:nvSpPr>
        <p:spPr>
          <a:xfrm>
            <a:off x="0" y="152400"/>
            <a:ext cx="9144000" cy="762000"/>
          </a:xfrm>
        </p:spPr>
        <p:txBody>
          <a:bodyPr anchor="ctr">
            <a:noAutofit/>
          </a:bodyPr>
          <a:lstStyle/>
          <a:p>
            <a:pPr>
              <a:lnSpc>
                <a:spcPct val="90000"/>
              </a:lnSpc>
            </a:pPr>
            <a:r>
              <a:rPr lang="en-US" sz="3200" dirty="0"/>
              <a:t>Evidence Pertaining to Teaching (both Streams)</a:t>
            </a:r>
            <a:endParaRPr lang="en-GB" sz="3200" dirty="0"/>
          </a:p>
        </p:txBody>
      </p:sp>
      <p:sp>
        <p:nvSpPr>
          <p:cNvPr id="29699" name="Rectangle 2"/>
          <p:cNvSpPr>
            <a:spLocks noGrp="1" noChangeArrowheads="1"/>
          </p:cNvSpPr>
          <p:nvPr>
            <p:ph idx="4294967295"/>
          </p:nvPr>
        </p:nvSpPr>
        <p:spPr>
          <a:xfrm>
            <a:off x="609600" y="990600"/>
            <a:ext cx="7620000" cy="5029200"/>
          </a:xfrm>
        </p:spPr>
        <p:txBody>
          <a:bodyPr>
            <a:noAutofit/>
          </a:bodyPr>
          <a:lstStyle/>
          <a:p>
            <a:pPr marL="365760" lvl="0" indent="-365760"/>
            <a:r>
              <a:rPr lang="en-CA" sz="1800" b="1" dirty="0">
                <a:latin typeface="+mn-lt"/>
                <a:cs typeface="Arial" panose="020B0604020202020204" pitchFamily="34" charset="0"/>
              </a:rPr>
              <a:t>What the Collective Agreement says:  </a:t>
            </a:r>
          </a:p>
          <a:p>
            <a:pPr marL="822960" lvl="2" indent="-365760">
              <a:spcAft>
                <a:spcPts val="600"/>
              </a:spcAft>
              <a:buClr>
                <a:schemeClr val="accent1">
                  <a:lumMod val="60000"/>
                  <a:lumOff val="40000"/>
                </a:schemeClr>
              </a:buClr>
            </a:pPr>
            <a:r>
              <a:rPr lang="en-CA" sz="1800" dirty="0">
                <a:latin typeface="+mn-lt"/>
                <a:cs typeface="Arial" panose="020B0604020202020204" pitchFamily="34" charset="0"/>
              </a:rPr>
              <a:t>“Teaching includes all presentation whether through lectures, seminars and tutorials, individual and group discussion, supervision of individual students’ work, or other means by which students…derive educational benefit. An individual’s entire teaching contribution shall be assessed. Evaluation of teaching shall be based on the effectiveness rather than the popularity of the instructors, as indicated by command over subject matter, familiarity with recent developments in the field, preparedness, presentation, accessibility to students and influence on the intellectual and scholarly development of students. The methods of teaching evaluation may vary … Consideration shall be given to the ability and willingness of the candidate to teach a range of subject matter and at various levels of instruction.</a:t>
            </a:r>
            <a:r>
              <a:rPr lang="en-US" sz="1800" dirty="0">
                <a:latin typeface="+mn-lt"/>
                <a:cs typeface="Arial" panose="020B0604020202020204" pitchFamily="34" charset="0"/>
              </a:rPr>
              <a:t>” </a:t>
            </a:r>
          </a:p>
          <a:p>
            <a:pPr marL="365760" indent="-365760"/>
            <a:r>
              <a:rPr lang="en-CA" sz="1800" b="1" dirty="0">
                <a:latin typeface="+mn-lt"/>
                <a:cs typeface="Arial" panose="020B0604020202020204" pitchFamily="34" charset="0"/>
              </a:rPr>
              <a:t>Different forms of teaching are relevant to criteria:</a:t>
            </a:r>
          </a:p>
          <a:p>
            <a:pPr marL="822960" lvl="2" indent="-365760">
              <a:buClr>
                <a:schemeClr val="accent1">
                  <a:lumMod val="60000"/>
                  <a:lumOff val="40000"/>
                </a:schemeClr>
              </a:buClr>
            </a:pPr>
            <a:r>
              <a:rPr lang="en-CA" sz="1800" dirty="0">
                <a:latin typeface="+mn-lt"/>
                <a:cs typeface="Arial" panose="020B0604020202020204" pitchFamily="34" charset="0"/>
              </a:rPr>
              <a:t>Effectiveness in teaching scheduled courses.</a:t>
            </a:r>
          </a:p>
          <a:p>
            <a:pPr marL="822960" lvl="2" indent="-365760">
              <a:buClr>
                <a:schemeClr val="accent1">
                  <a:lumMod val="60000"/>
                  <a:lumOff val="40000"/>
                </a:schemeClr>
              </a:buClr>
            </a:pPr>
            <a:r>
              <a:rPr lang="en-CA" sz="1800" dirty="0">
                <a:latin typeface="+mn-lt"/>
                <a:cs typeface="Arial" panose="020B0604020202020204" pitchFamily="34" charset="0"/>
              </a:rPr>
              <a:t>Supervision / training of graduate students.</a:t>
            </a:r>
          </a:p>
        </p:txBody>
      </p:sp>
      <p:sp>
        <p:nvSpPr>
          <p:cNvPr id="8" name="TextBox 7">
            <a:extLst>
              <a:ext uri="{FF2B5EF4-FFF2-40B4-BE49-F238E27FC236}">
                <a16:creationId xmlns:a16="http://schemas.microsoft.com/office/drawing/2014/main" id="{B8EDFF4F-EC2B-4463-B701-4325EDACAF4E}"/>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1174600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31CD7F58-F938-4DFE-897E-853D2F69549E}"/>
              </a:ext>
            </a:extLst>
          </p:cNvPr>
          <p:cNvSpPr>
            <a:spLocks noGrp="1"/>
          </p:cNvSpPr>
          <p:nvPr>
            <p:ph type="sldNum" sz="quarter" idx="12"/>
          </p:nvPr>
        </p:nvSpPr>
        <p:spPr/>
        <p:txBody>
          <a:bodyPr/>
          <a:lstStyle/>
          <a:p>
            <a:pPr>
              <a:defRPr/>
            </a:pPr>
            <a:fld id="{89654FC1-40C8-44C2-A76C-86E01097A9EC}" type="slidenum">
              <a:rPr lang="en-US" altLang="en-US" smtClean="0"/>
              <a:pPr>
                <a:defRPr/>
              </a:pPr>
              <a:t>5</a:t>
            </a:fld>
            <a:endParaRPr lang="en-US" altLang="en-US"/>
          </a:p>
        </p:txBody>
      </p:sp>
      <p:sp>
        <p:nvSpPr>
          <p:cNvPr id="9218" name="Rectangle 2"/>
          <p:cNvSpPr>
            <a:spLocks noGrp="1" noChangeArrowheads="1"/>
          </p:cNvSpPr>
          <p:nvPr>
            <p:ph type="title" idx="4294967295"/>
          </p:nvPr>
        </p:nvSpPr>
        <p:spPr>
          <a:xfrm>
            <a:off x="0" y="274638"/>
            <a:ext cx="9144000" cy="1143000"/>
          </a:xfrm>
        </p:spPr>
        <p:txBody>
          <a:bodyPr/>
          <a:lstStyle/>
          <a:p>
            <a:pPr eaLnBrk="1" hangingPunct="1"/>
            <a:r>
              <a:rPr lang="en-US" sz="3800" dirty="0"/>
              <a:t>The Tenure Streams</a:t>
            </a:r>
          </a:p>
        </p:txBody>
      </p:sp>
      <p:sp>
        <p:nvSpPr>
          <p:cNvPr id="9220" name="Rectangle 3"/>
          <p:cNvSpPr>
            <a:spLocks noChangeArrowheads="1"/>
          </p:cNvSpPr>
          <p:nvPr/>
        </p:nvSpPr>
        <p:spPr bwMode="auto">
          <a:xfrm>
            <a:off x="381000" y="2171699"/>
            <a:ext cx="8382000" cy="2209801"/>
          </a:xfrm>
          <a:prstGeom prst="rect">
            <a:avLst/>
          </a:prstGeom>
          <a:noFill/>
          <a:ln w="9525">
            <a:solidFill>
              <a:schemeClr val="tx1"/>
            </a:solidFill>
            <a:miter lim="800000"/>
            <a:headEnd/>
            <a:tailEnd/>
          </a:ln>
        </p:spPr>
        <p:txBody>
          <a:bodyPr wrap="none" anchor="ctr"/>
          <a:lstStyle/>
          <a:p>
            <a:pPr algn="ctr" eaLnBrk="0" hangingPunct="0"/>
            <a:r>
              <a:rPr lang="en-US" sz="2400" b="1" i="0" dirty="0">
                <a:solidFill>
                  <a:srgbClr val="005293"/>
                </a:solidFill>
                <a:latin typeface="+mn-lt"/>
              </a:rPr>
              <a:t>The Professorial Stream</a:t>
            </a:r>
          </a:p>
          <a:p>
            <a:pPr eaLnBrk="0" hangingPunct="0"/>
            <a:endParaRPr lang="en-US" sz="2400" b="1" i="0" dirty="0"/>
          </a:p>
          <a:p>
            <a:pPr eaLnBrk="0" hangingPunct="0"/>
            <a:r>
              <a:rPr lang="en-US" i="0" dirty="0">
                <a:latin typeface="+mn-lt"/>
              </a:rPr>
              <a:t>Acting Assist Professor 	</a:t>
            </a:r>
          </a:p>
          <a:p>
            <a:pPr eaLnBrk="0" hangingPunct="0"/>
            <a:endParaRPr lang="en-US" i="0" dirty="0">
              <a:latin typeface="+mn-lt"/>
            </a:endParaRPr>
          </a:p>
          <a:p>
            <a:pPr eaLnBrk="0" hangingPunct="0"/>
            <a:endParaRPr lang="en-US" i="0" dirty="0">
              <a:latin typeface="+mn-lt"/>
            </a:endParaRPr>
          </a:p>
          <a:p>
            <a:pPr eaLnBrk="0" hangingPunct="0"/>
            <a:endParaRPr lang="en-US" i="0" dirty="0">
              <a:latin typeface="+mn-lt"/>
            </a:endParaRPr>
          </a:p>
          <a:p>
            <a:pPr eaLnBrk="0" hangingPunct="0"/>
            <a:r>
              <a:rPr lang="en-US" i="0" dirty="0">
                <a:latin typeface="+mn-lt"/>
              </a:rPr>
              <a:t>         Assistant Professor	          Associate Professor	              Professor </a:t>
            </a:r>
          </a:p>
          <a:p>
            <a:pPr eaLnBrk="0" hangingPunct="0"/>
            <a:endParaRPr lang="en-US" i="0" dirty="0"/>
          </a:p>
          <a:p>
            <a:pPr eaLnBrk="0" hangingPunct="0"/>
            <a:endParaRPr lang="en-US" i="0" dirty="0"/>
          </a:p>
          <a:p>
            <a:pPr eaLnBrk="0" hangingPunct="0"/>
            <a:endParaRPr lang="en-US" i="0" dirty="0"/>
          </a:p>
        </p:txBody>
      </p:sp>
      <p:sp>
        <p:nvSpPr>
          <p:cNvPr id="9222" name="Line 5"/>
          <p:cNvSpPr>
            <a:spLocks noChangeShapeType="1"/>
          </p:cNvSpPr>
          <p:nvPr/>
        </p:nvSpPr>
        <p:spPr bwMode="auto">
          <a:xfrm>
            <a:off x="3048000" y="3810000"/>
            <a:ext cx="685800" cy="0"/>
          </a:xfrm>
          <a:prstGeom prst="line">
            <a:avLst/>
          </a:prstGeom>
          <a:noFill/>
          <a:ln w="9525">
            <a:solidFill>
              <a:schemeClr val="tx1"/>
            </a:solidFill>
            <a:round/>
            <a:headEnd/>
            <a:tailEnd type="triangle" w="med" len="med"/>
          </a:ln>
        </p:spPr>
        <p:txBody>
          <a:bodyPr/>
          <a:lstStyle/>
          <a:p>
            <a:endParaRPr lang="en-US"/>
          </a:p>
        </p:txBody>
      </p:sp>
      <p:sp>
        <p:nvSpPr>
          <p:cNvPr id="9223" name="Line 6"/>
          <p:cNvSpPr>
            <a:spLocks noChangeShapeType="1"/>
          </p:cNvSpPr>
          <p:nvPr/>
        </p:nvSpPr>
        <p:spPr bwMode="auto">
          <a:xfrm>
            <a:off x="5867400" y="3810000"/>
            <a:ext cx="838200" cy="0"/>
          </a:xfrm>
          <a:prstGeom prst="line">
            <a:avLst/>
          </a:prstGeom>
          <a:noFill/>
          <a:ln w="9525">
            <a:solidFill>
              <a:schemeClr val="tx1"/>
            </a:solidFill>
            <a:round/>
            <a:headEnd/>
            <a:tailEnd type="triangle" w="med" len="med"/>
          </a:ln>
        </p:spPr>
        <p:txBody>
          <a:bodyPr/>
          <a:lstStyle/>
          <a:p>
            <a:endParaRPr lang="en-US"/>
          </a:p>
        </p:txBody>
      </p:sp>
      <p:sp>
        <p:nvSpPr>
          <p:cNvPr id="9226" name="Text Box 9"/>
          <p:cNvSpPr txBox="1">
            <a:spLocks noChangeArrowheads="1"/>
          </p:cNvSpPr>
          <p:nvPr/>
        </p:nvSpPr>
        <p:spPr bwMode="auto">
          <a:xfrm>
            <a:off x="838200" y="5638800"/>
            <a:ext cx="7696200" cy="396875"/>
          </a:xfrm>
          <a:prstGeom prst="rect">
            <a:avLst/>
          </a:prstGeom>
          <a:noFill/>
          <a:ln w="9525" algn="ctr">
            <a:noFill/>
            <a:miter lim="800000"/>
            <a:headEnd/>
            <a:tailEnd/>
          </a:ln>
        </p:spPr>
        <p:txBody>
          <a:bodyPr>
            <a:spAutoFit/>
          </a:bodyPr>
          <a:lstStyle/>
          <a:p>
            <a:pPr algn="ctr" eaLnBrk="0" hangingPunct="0">
              <a:spcBef>
                <a:spcPct val="50000"/>
              </a:spcBef>
            </a:pPr>
            <a:endParaRPr lang="en-US"/>
          </a:p>
        </p:txBody>
      </p:sp>
      <p:cxnSp>
        <p:nvCxnSpPr>
          <p:cNvPr id="3" name="Straight Arrow Connector 2"/>
          <p:cNvCxnSpPr>
            <a:cxnSpLocks/>
          </p:cNvCxnSpPr>
          <p:nvPr/>
        </p:nvCxnSpPr>
        <p:spPr bwMode="auto">
          <a:xfrm>
            <a:off x="1752600" y="2733530"/>
            <a:ext cx="0" cy="847870"/>
          </a:xfrm>
          <a:prstGeom prst="straightConnector1">
            <a:avLst/>
          </a:prstGeom>
          <a:solidFill>
            <a:srgbClr val="FFFF99"/>
          </a:solidFill>
          <a:ln w="9525" cap="flat" cmpd="sng" algn="ctr">
            <a:solidFill>
              <a:schemeClr val="tx1"/>
            </a:solidFill>
            <a:prstDash val="solid"/>
            <a:round/>
            <a:headEnd type="none" w="med" len="med"/>
            <a:tailEnd type="triangle"/>
          </a:ln>
          <a:effectLst/>
        </p:spPr>
      </p:cxnSp>
      <p:sp>
        <p:nvSpPr>
          <p:cNvPr id="15" name="TextBox 14">
            <a:extLst>
              <a:ext uri="{FF2B5EF4-FFF2-40B4-BE49-F238E27FC236}">
                <a16:creationId xmlns:a16="http://schemas.microsoft.com/office/drawing/2014/main" id="{AA27E38F-8969-4679-99BB-0D8957AE99DD}"/>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749B995-08F1-4A45-A60D-8149BF79EAA7}"/>
              </a:ext>
            </a:extLst>
          </p:cNvPr>
          <p:cNvSpPr>
            <a:spLocks noGrp="1"/>
          </p:cNvSpPr>
          <p:nvPr>
            <p:ph type="sldNum" sz="quarter" idx="12"/>
          </p:nvPr>
        </p:nvSpPr>
        <p:spPr/>
        <p:txBody>
          <a:bodyPr/>
          <a:lstStyle/>
          <a:p>
            <a:fld id="{5A151EE5-3B9D-40F0-B49F-94D42666517E}" type="slidenum">
              <a:rPr lang="en-CA" smtClean="0"/>
              <a:pPr/>
              <a:t>50</a:t>
            </a:fld>
            <a:endParaRPr lang="en-CA" dirty="0"/>
          </a:p>
        </p:txBody>
      </p:sp>
      <p:sp>
        <p:nvSpPr>
          <p:cNvPr id="29698" name="Rectangle 3"/>
          <p:cNvSpPr>
            <a:spLocks noGrp="1" noChangeArrowheads="1"/>
          </p:cNvSpPr>
          <p:nvPr>
            <p:ph type="title" idx="4294967295"/>
          </p:nvPr>
        </p:nvSpPr>
        <p:spPr>
          <a:xfrm>
            <a:off x="0" y="152400"/>
            <a:ext cx="9144000" cy="762000"/>
          </a:xfrm>
        </p:spPr>
        <p:txBody>
          <a:bodyPr anchor="ctr">
            <a:noAutofit/>
          </a:bodyPr>
          <a:lstStyle/>
          <a:p>
            <a:pPr>
              <a:lnSpc>
                <a:spcPct val="90000"/>
              </a:lnSpc>
            </a:pPr>
            <a:r>
              <a:rPr lang="en-US" sz="3200" dirty="0"/>
              <a:t>Evidence Pertaining to Teaching (both Streams)</a:t>
            </a:r>
            <a:endParaRPr lang="en-GB" sz="3200" dirty="0"/>
          </a:p>
        </p:txBody>
      </p:sp>
      <p:sp>
        <p:nvSpPr>
          <p:cNvPr id="6" name="Rectangle 2"/>
          <p:cNvSpPr txBox="1">
            <a:spLocks noChangeArrowheads="1"/>
          </p:cNvSpPr>
          <p:nvPr/>
        </p:nvSpPr>
        <p:spPr>
          <a:xfrm>
            <a:off x="609600" y="1371600"/>
            <a:ext cx="7848600" cy="4343400"/>
          </a:xfrm>
          <a:prstGeom prst="rect">
            <a:avLst/>
          </a:prstGeom>
        </p:spPr>
        <p:txBody>
          <a:bodyPr vert="horz" lIns="91440" tIns="45720" rIns="91440" bIns="45720" rtlCol="0">
            <a:no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Bef>
                <a:spcPts val="0"/>
              </a:spcBef>
              <a:spcAft>
                <a:spcPts val="600"/>
              </a:spcAft>
            </a:pPr>
            <a:r>
              <a:rPr lang="en-CA" sz="2200" b="1" i="0" dirty="0">
                <a:solidFill>
                  <a:srgbClr val="1F497D"/>
                </a:solidFill>
                <a:cs typeface="Arial" panose="020B0604020202020204" pitchFamily="34" charset="0"/>
              </a:rPr>
              <a:t>Primary sources of evidence:</a:t>
            </a:r>
          </a:p>
          <a:p>
            <a:pPr marL="914400" lvl="2" fontAlgn="auto">
              <a:spcBef>
                <a:spcPts val="0"/>
              </a:spcBef>
              <a:spcAft>
                <a:spcPts val="600"/>
              </a:spcAft>
              <a:buClr>
                <a:schemeClr val="accent1">
                  <a:lumMod val="60000"/>
                  <a:lumOff val="40000"/>
                </a:schemeClr>
              </a:buClr>
            </a:pPr>
            <a:r>
              <a:rPr lang="en-CA" sz="2200" i="0" dirty="0">
                <a:solidFill>
                  <a:srgbClr val="1F497D"/>
                </a:solidFill>
                <a:cs typeface="Arial" panose="020B0604020202020204" pitchFamily="34" charset="0"/>
              </a:rPr>
              <a:t>CV (e.g., courses taught, students supervised, awards)</a:t>
            </a:r>
          </a:p>
          <a:p>
            <a:pPr marL="914400" lvl="2" fontAlgn="auto">
              <a:spcBef>
                <a:spcPts val="0"/>
              </a:spcBef>
              <a:spcAft>
                <a:spcPts val="600"/>
              </a:spcAft>
              <a:buClr>
                <a:schemeClr val="accent1">
                  <a:lumMod val="60000"/>
                  <a:lumOff val="40000"/>
                </a:schemeClr>
              </a:buClr>
            </a:pPr>
            <a:r>
              <a:rPr lang="en-CA" sz="2200" i="0" dirty="0">
                <a:solidFill>
                  <a:srgbClr val="1F497D"/>
                </a:solidFill>
                <a:cs typeface="Arial" panose="020B0604020202020204" pitchFamily="34" charset="0"/>
              </a:rPr>
              <a:t>Peer reviews of teaching</a:t>
            </a:r>
          </a:p>
          <a:p>
            <a:pPr marL="914400" lvl="3" fontAlgn="auto">
              <a:spcBef>
                <a:spcPts val="0"/>
              </a:spcBef>
              <a:spcAft>
                <a:spcPts val="1200"/>
              </a:spcAft>
              <a:buClr>
                <a:schemeClr val="accent1">
                  <a:lumMod val="60000"/>
                  <a:lumOff val="40000"/>
                </a:schemeClr>
              </a:buClr>
            </a:pPr>
            <a:r>
              <a:rPr lang="en-CA" sz="2200" i="0" dirty="0">
                <a:solidFill>
                  <a:srgbClr val="1F497D"/>
                </a:solidFill>
                <a:cs typeface="Arial" panose="020B0604020202020204" pitchFamily="34" charset="0"/>
              </a:rPr>
              <a:t>Student evaluations of teaching</a:t>
            </a:r>
          </a:p>
          <a:p>
            <a:pPr marL="914400" lvl="3" fontAlgn="auto">
              <a:spcBef>
                <a:spcPts val="0"/>
              </a:spcBef>
              <a:spcAft>
                <a:spcPts val="1200"/>
              </a:spcAft>
              <a:buClr>
                <a:schemeClr val="accent1">
                  <a:lumMod val="60000"/>
                  <a:lumOff val="40000"/>
                </a:schemeClr>
              </a:buClr>
            </a:pPr>
            <a:r>
              <a:rPr lang="en-CA" sz="2200" i="0" dirty="0">
                <a:solidFill>
                  <a:srgbClr val="1F497D"/>
                </a:solidFill>
                <a:cs typeface="Arial" panose="020B0604020202020204" pitchFamily="34" charset="0"/>
              </a:rPr>
              <a:t>Dossier prepared by candidate *</a:t>
            </a:r>
          </a:p>
          <a:p>
            <a:pPr marL="457200" lvl="3" indent="0" fontAlgn="auto">
              <a:spcBef>
                <a:spcPts val="0"/>
              </a:spcBef>
              <a:spcAft>
                <a:spcPts val="1200"/>
              </a:spcAft>
              <a:buClr>
                <a:schemeClr val="accent1">
                  <a:lumMod val="60000"/>
                  <a:lumOff val="40000"/>
                </a:schemeClr>
              </a:buClr>
              <a:buNone/>
            </a:pPr>
            <a:r>
              <a:rPr lang="en-CA" sz="2200" dirty="0">
                <a:solidFill>
                  <a:srgbClr val="1F497D"/>
                </a:solidFill>
                <a:cs typeface="Arial" panose="020B0604020202020204" pitchFamily="34" charset="0"/>
              </a:rPr>
              <a:t>	</a:t>
            </a:r>
          </a:p>
          <a:p>
            <a:pPr marL="457200" lvl="3" indent="0" fontAlgn="auto">
              <a:spcBef>
                <a:spcPts val="0"/>
              </a:spcBef>
              <a:spcAft>
                <a:spcPts val="1200"/>
              </a:spcAft>
              <a:buClr>
                <a:schemeClr val="accent1">
                  <a:lumMod val="60000"/>
                  <a:lumOff val="40000"/>
                </a:schemeClr>
              </a:buClr>
              <a:buNone/>
            </a:pPr>
            <a:r>
              <a:rPr lang="en-CA" sz="1800" dirty="0">
                <a:solidFill>
                  <a:srgbClr val="1F497D"/>
                </a:solidFill>
                <a:cs typeface="Arial" panose="020B0604020202020204" pitchFamily="34" charset="0"/>
              </a:rPr>
              <a:t>	* SAC reviews teaching dossiers only for Educational Leadership cases</a:t>
            </a:r>
          </a:p>
          <a:p>
            <a:pPr marL="914400" lvl="4" indent="0" fontAlgn="auto">
              <a:spcBef>
                <a:spcPts val="0"/>
              </a:spcBef>
              <a:spcAft>
                <a:spcPts val="1200"/>
              </a:spcAft>
              <a:buClr>
                <a:schemeClr val="accent1">
                  <a:lumMod val="60000"/>
                  <a:lumOff val="40000"/>
                </a:schemeClr>
              </a:buClr>
              <a:buNone/>
            </a:pPr>
            <a:endParaRPr lang="en-CA" sz="2200" i="0" dirty="0">
              <a:solidFill>
                <a:srgbClr val="1F497D"/>
              </a:solidFill>
              <a:cs typeface="Arial" panose="020B0604020202020204" pitchFamily="34" charset="0"/>
            </a:endParaRPr>
          </a:p>
          <a:p>
            <a:pPr marL="914400" lvl="3" fontAlgn="auto">
              <a:spcBef>
                <a:spcPts val="0"/>
              </a:spcBef>
              <a:spcAft>
                <a:spcPts val="1200"/>
              </a:spcAft>
              <a:buClr>
                <a:schemeClr val="accent1">
                  <a:lumMod val="60000"/>
                  <a:lumOff val="40000"/>
                </a:schemeClr>
              </a:buClr>
            </a:pPr>
            <a:endParaRPr lang="en-CA" sz="2200" i="0" dirty="0">
              <a:solidFill>
                <a:srgbClr val="1F497D"/>
              </a:solidFill>
              <a:cs typeface="Arial" panose="020B0604020202020204" pitchFamily="34" charset="0"/>
            </a:endParaRPr>
          </a:p>
        </p:txBody>
      </p:sp>
      <p:sp>
        <p:nvSpPr>
          <p:cNvPr id="8" name="TextBox 7">
            <a:extLst>
              <a:ext uri="{FF2B5EF4-FFF2-40B4-BE49-F238E27FC236}">
                <a16:creationId xmlns:a16="http://schemas.microsoft.com/office/drawing/2014/main" id="{AD04D5D8-7F65-424F-8268-8438434C5026}"/>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31809825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526F955-144F-4F3B-91CB-A4C0C35148D1}"/>
              </a:ext>
            </a:extLst>
          </p:cNvPr>
          <p:cNvSpPr>
            <a:spLocks noGrp="1"/>
          </p:cNvSpPr>
          <p:nvPr>
            <p:ph type="sldNum" sz="quarter" idx="12"/>
          </p:nvPr>
        </p:nvSpPr>
        <p:spPr/>
        <p:txBody>
          <a:bodyPr/>
          <a:lstStyle/>
          <a:p>
            <a:fld id="{5A151EE5-3B9D-40F0-B49F-94D42666517E}" type="slidenum">
              <a:rPr lang="en-CA" smtClean="0"/>
              <a:pPr/>
              <a:t>51</a:t>
            </a:fld>
            <a:endParaRPr lang="en-CA" dirty="0"/>
          </a:p>
        </p:txBody>
      </p:sp>
      <p:sp>
        <p:nvSpPr>
          <p:cNvPr id="29698" name="Rectangle 3"/>
          <p:cNvSpPr>
            <a:spLocks noGrp="1" noChangeArrowheads="1"/>
          </p:cNvSpPr>
          <p:nvPr>
            <p:ph type="title" idx="4294967295"/>
          </p:nvPr>
        </p:nvSpPr>
        <p:spPr>
          <a:xfrm>
            <a:off x="0" y="152400"/>
            <a:ext cx="9144000" cy="762000"/>
          </a:xfrm>
        </p:spPr>
        <p:txBody>
          <a:bodyPr anchor="ctr">
            <a:noAutofit/>
          </a:bodyPr>
          <a:lstStyle/>
          <a:p>
            <a:pPr>
              <a:lnSpc>
                <a:spcPct val="90000"/>
              </a:lnSpc>
            </a:pPr>
            <a:r>
              <a:rPr lang="en-US" sz="3200" dirty="0"/>
              <a:t>Evidence Pertaining to Service (both Streams)</a:t>
            </a:r>
            <a:endParaRPr lang="en-GB" sz="3200" dirty="0"/>
          </a:p>
        </p:txBody>
      </p:sp>
      <p:sp>
        <p:nvSpPr>
          <p:cNvPr id="6" name="Rectangle 2"/>
          <p:cNvSpPr txBox="1">
            <a:spLocks noChangeArrowheads="1"/>
          </p:cNvSpPr>
          <p:nvPr/>
        </p:nvSpPr>
        <p:spPr>
          <a:xfrm>
            <a:off x="1447800" y="1709410"/>
            <a:ext cx="7315200" cy="1600200"/>
          </a:xfrm>
          <a:prstGeom prst="rect">
            <a:avLst/>
          </a:prstGeom>
        </p:spPr>
        <p:txBody>
          <a:bodyPr vert="horz" lIns="91440" tIns="45720" rIns="91440" bIns="45720" rtlCol="0">
            <a:no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Bef>
                <a:spcPts val="0"/>
              </a:spcBef>
              <a:spcAft>
                <a:spcPts val="600"/>
              </a:spcAft>
            </a:pPr>
            <a:r>
              <a:rPr lang="en-CA" sz="2400" b="1" i="0" dirty="0">
                <a:solidFill>
                  <a:srgbClr val="1F497D"/>
                </a:solidFill>
                <a:cs typeface="Arial" panose="020B0604020202020204" pitchFamily="34" charset="0"/>
              </a:rPr>
              <a:t>Primary source of evidence:</a:t>
            </a:r>
          </a:p>
          <a:p>
            <a:pPr marL="914400" lvl="2" fontAlgn="auto">
              <a:spcBef>
                <a:spcPts val="0"/>
              </a:spcBef>
              <a:spcAft>
                <a:spcPts val="600"/>
              </a:spcAft>
              <a:buClr>
                <a:srgbClr val="4F81BD">
                  <a:lumMod val="60000"/>
                  <a:lumOff val="40000"/>
                </a:srgbClr>
              </a:buClr>
            </a:pPr>
            <a:r>
              <a:rPr lang="en-CA" sz="2400" i="0" dirty="0">
                <a:solidFill>
                  <a:srgbClr val="1F497D"/>
                </a:solidFill>
                <a:cs typeface="Arial" panose="020B0604020202020204" pitchFamily="34" charset="0"/>
              </a:rPr>
              <a:t>CV (committees, editorial work, etc.)</a:t>
            </a:r>
          </a:p>
          <a:p>
            <a:pPr marL="914400" lvl="4" indent="0" fontAlgn="auto">
              <a:spcBef>
                <a:spcPts val="0"/>
              </a:spcBef>
              <a:spcAft>
                <a:spcPts val="1200"/>
              </a:spcAft>
              <a:buClr>
                <a:schemeClr val="accent1">
                  <a:lumMod val="60000"/>
                  <a:lumOff val="40000"/>
                </a:schemeClr>
              </a:buClr>
              <a:buNone/>
            </a:pPr>
            <a:endParaRPr lang="en-CA" sz="2200" i="0" dirty="0">
              <a:solidFill>
                <a:srgbClr val="1F497D"/>
              </a:solidFill>
              <a:cs typeface="Arial" panose="020B0604020202020204" pitchFamily="34" charset="0"/>
            </a:endParaRPr>
          </a:p>
          <a:p>
            <a:pPr marL="914400" lvl="3" fontAlgn="auto">
              <a:spcBef>
                <a:spcPts val="0"/>
              </a:spcBef>
              <a:spcAft>
                <a:spcPts val="1200"/>
              </a:spcAft>
              <a:buClr>
                <a:schemeClr val="accent1">
                  <a:lumMod val="60000"/>
                  <a:lumOff val="40000"/>
                </a:schemeClr>
              </a:buClr>
            </a:pPr>
            <a:endParaRPr lang="en-CA" sz="2200" i="0" dirty="0">
              <a:solidFill>
                <a:srgbClr val="1F497D"/>
              </a:solidFill>
              <a:cs typeface="Arial" panose="020B0604020202020204" pitchFamily="34" charset="0"/>
            </a:endParaRPr>
          </a:p>
        </p:txBody>
      </p:sp>
      <p:sp>
        <p:nvSpPr>
          <p:cNvPr id="8" name="TextBox 7">
            <a:extLst>
              <a:ext uri="{FF2B5EF4-FFF2-40B4-BE49-F238E27FC236}">
                <a16:creationId xmlns:a16="http://schemas.microsoft.com/office/drawing/2014/main" id="{F5F5D410-C1CC-43BA-833E-C1F095072DBE}"/>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13331550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D44E9AE-5FAC-4696-B434-18A65EC5C376}"/>
              </a:ext>
            </a:extLst>
          </p:cNvPr>
          <p:cNvSpPr>
            <a:spLocks noGrp="1"/>
          </p:cNvSpPr>
          <p:nvPr>
            <p:ph type="sldNum" sz="quarter" idx="12"/>
          </p:nvPr>
        </p:nvSpPr>
        <p:spPr/>
        <p:txBody>
          <a:bodyPr/>
          <a:lstStyle/>
          <a:p>
            <a:fld id="{5A151EE5-3B9D-40F0-B49F-94D42666517E}" type="slidenum">
              <a:rPr lang="en-CA" smtClean="0"/>
              <a:pPr/>
              <a:t>52</a:t>
            </a:fld>
            <a:endParaRPr lang="en-CA" dirty="0"/>
          </a:p>
        </p:txBody>
      </p:sp>
      <p:sp>
        <p:nvSpPr>
          <p:cNvPr id="29698" name="Rectangle 3"/>
          <p:cNvSpPr>
            <a:spLocks noGrp="1" noChangeArrowheads="1"/>
          </p:cNvSpPr>
          <p:nvPr>
            <p:ph type="title" idx="4294967295"/>
          </p:nvPr>
        </p:nvSpPr>
        <p:spPr>
          <a:xfrm>
            <a:off x="0" y="152400"/>
            <a:ext cx="9144000" cy="1066800"/>
          </a:xfrm>
        </p:spPr>
        <p:txBody>
          <a:bodyPr anchor="ctr">
            <a:noAutofit/>
          </a:bodyPr>
          <a:lstStyle/>
          <a:p>
            <a:pPr>
              <a:lnSpc>
                <a:spcPct val="90000"/>
              </a:lnSpc>
            </a:pPr>
            <a:r>
              <a:rPr lang="en-US" dirty="0"/>
              <a:t>Primary Sources of Evidence</a:t>
            </a:r>
            <a:br>
              <a:rPr lang="en-US" dirty="0"/>
            </a:br>
            <a:r>
              <a:rPr lang="en-US" dirty="0"/>
              <a:t>(Some Practical Implications)</a:t>
            </a:r>
            <a:endParaRPr lang="en-GB" dirty="0"/>
          </a:p>
        </p:txBody>
      </p:sp>
      <p:sp>
        <p:nvSpPr>
          <p:cNvPr id="29699" name="Rectangle 2"/>
          <p:cNvSpPr>
            <a:spLocks noGrp="1" noChangeArrowheads="1"/>
          </p:cNvSpPr>
          <p:nvPr>
            <p:ph idx="4294967295"/>
          </p:nvPr>
        </p:nvSpPr>
        <p:spPr>
          <a:xfrm>
            <a:off x="723900" y="1600200"/>
            <a:ext cx="8077200" cy="3886200"/>
          </a:xfrm>
        </p:spPr>
        <p:txBody>
          <a:bodyPr>
            <a:noAutofit/>
          </a:bodyPr>
          <a:lstStyle/>
          <a:p>
            <a:pPr>
              <a:spcAft>
                <a:spcPts val="1200"/>
              </a:spcAft>
            </a:pPr>
            <a:r>
              <a:rPr lang="en-CA" dirty="0">
                <a:solidFill>
                  <a:srgbClr val="1F497D"/>
                </a:solidFill>
                <a:cs typeface="Arial" panose="020B0604020202020204" pitchFamily="34" charset="0"/>
              </a:rPr>
              <a:t>Prepare your CV conscientiously.</a:t>
            </a:r>
          </a:p>
          <a:p>
            <a:pPr lvl="0">
              <a:spcAft>
                <a:spcPts val="1200"/>
              </a:spcAft>
              <a:buClr>
                <a:srgbClr val="1F497D"/>
              </a:buClr>
            </a:pPr>
            <a:r>
              <a:rPr lang="en-CA" dirty="0">
                <a:solidFill>
                  <a:srgbClr val="1F497D"/>
                </a:solidFill>
                <a:cs typeface="Arial" panose="020B0604020202020204" pitchFamily="34" charset="0"/>
              </a:rPr>
              <a:t>Prepare your Dossier (if relevant) conscientiously.</a:t>
            </a:r>
          </a:p>
          <a:p>
            <a:pPr>
              <a:spcAft>
                <a:spcPts val="1200"/>
              </a:spcAft>
            </a:pPr>
            <a:r>
              <a:rPr lang="en-CA" dirty="0">
                <a:solidFill>
                  <a:srgbClr val="1F497D"/>
                </a:solidFill>
                <a:cs typeface="Arial" panose="020B0604020202020204" pitchFamily="34" charset="0"/>
              </a:rPr>
              <a:t>Be thoughtful when nominating potential referees.</a:t>
            </a:r>
          </a:p>
          <a:p>
            <a:pPr>
              <a:spcAft>
                <a:spcPts val="1200"/>
              </a:spcAft>
            </a:pPr>
            <a:r>
              <a:rPr lang="en-CA" dirty="0">
                <a:solidFill>
                  <a:srgbClr val="1F497D"/>
                </a:solidFill>
                <a:cs typeface="Arial" panose="020B0604020202020204" pitchFamily="34" charset="0"/>
              </a:rPr>
              <a:t>Be attentive to the kinds of things that influence peer and student evaluations of teaching. (And seek expert advice / assistance to improve areas of apparent weakness.) </a:t>
            </a:r>
          </a:p>
        </p:txBody>
      </p:sp>
      <p:sp>
        <p:nvSpPr>
          <p:cNvPr id="8" name="TextBox 7">
            <a:extLst>
              <a:ext uri="{FF2B5EF4-FFF2-40B4-BE49-F238E27FC236}">
                <a16:creationId xmlns:a16="http://schemas.microsoft.com/office/drawing/2014/main" id="{FA1561C0-7C16-4D2C-A06D-5EB90BF0F088}"/>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42177601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58F50D9-5FD1-4765-9B5A-DDBFC6334671}"/>
              </a:ext>
            </a:extLst>
          </p:cNvPr>
          <p:cNvSpPr>
            <a:spLocks noGrp="1"/>
          </p:cNvSpPr>
          <p:nvPr>
            <p:ph type="sldNum" sz="quarter" idx="12"/>
          </p:nvPr>
        </p:nvSpPr>
        <p:spPr/>
        <p:txBody>
          <a:bodyPr/>
          <a:lstStyle/>
          <a:p>
            <a:fld id="{5A151EE5-3B9D-40F0-B49F-94D42666517E}" type="slidenum">
              <a:rPr lang="en-CA" smtClean="0"/>
              <a:pPr/>
              <a:t>53</a:t>
            </a:fld>
            <a:endParaRPr lang="en-CA" dirty="0"/>
          </a:p>
        </p:txBody>
      </p:sp>
      <p:sp>
        <p:nvSpPr>
          <p:cNvPr id="29699" name="Rectangle 2"/>
          <p:cNvSpPr>
            <a:spLocks noGrp="1" noChangeArrowheads="1"/>
          </p:cNvSpPr>
          <p:nvPr>
            <p:ph idx="4294967295"/>
          </p:nvPr>
        </p:nvSpPr>
        <p:spPr>
          <a:xfrm>
            <a:off x="838200" y="1383527"/>
            <a:ext cx="7772400" cy="3733800"/>
          </a:xfrm>
        </p:spPr>
        <p:txBody>
          <a:bodyPr>
            <a:noAutofit/>
          </a:bodyPr>
          <a:lstStyle/>
          <a:p>
            <a:pPr marL="271463" lvl="0" indent="-212725">
              <a:spcAft>
                <a:spcPts val="1200"/>
              </a:spcAft>
            </a:pPr>
            <a:r>
              <a:rPr lang="en-CA" sz="2000" b="1" dirty="0">
                <a:solidFill>
                  <a:srgbClr val="1F497D"/>
                </a:solidFill>
                <a:cs typeface="Arial" panose="020B0604020202020204" pitchFamily="34" charset="0"/>
              </a:rPr>
              <a:t>Discipline-specific norms of various kinds:</a:t>
            </a:r>
            <a:endParaRPr lang="en-CA" sz="2000" dirty="0">
              <a:solidFill>
                <a:srgbClr val="1F497D"/>
              </a:solidFill>
              <a:cs typeface="Arial" panose="020B0604020202020204" pitchFamily="34" charset="0"/>
            </a:endParaRPr>
          </a:p>
          <a:p>
            <a:pPr marL="728663" lvl="1" indent="-212725">
              <a:buClr>
                <a:schemeClr val="accent1">
                  <a:lumMod val="60000"/>
                  <a:lumOff val="40000"/>
                </a:schemeClr>
              </a:buClr>
            </a:pPr>
            <a:r>
              <a:rPr lang="en-CA" sz="2000" dirty="0">
                <a:solidFill>
                  <a:srgbClr val="1F497D"/>
                </a:solidFill>
                <a:cs typeface="Arial" panose="020B0604020202020204" pitchFamily="34" charset="0"/>
              </a:rPr>
              <a:t>Value placed on different kinds of scholarly products.</a:t>
            </a:r>
          </a:p>
          <a:p>
            <a:pPr marL="728663" lvl="1" indent="-212725">
              <a:buClr>
                <a:schemeClr val="accent1">
                  <a:lumMod val="60000"/>
                  <a:lumOff val="40000"/>
                </a:schemeClr>
              </a:buClr>
            </a:pPr>
            <a:r>
              <a:rPr lang="en-CA" sz="2000" dirty="0">
                <a:solidFill>
                  <a:srgbClr val="1F497D"/>
                </a:solidFill>
                <a:cs typeface="Arial" panose="020B0604020202020204" pitchFamily="34" charset="0"/>
              </a:rPr>
              <a:t>Value placed on specific publication outlets/venues.</a:t>
            </a:r>
          </a:p>
          <a:p>
            <a:pPr marL="728663" lvl="1" indent="-212725">
              <a:buClr>
                <a:schemeClr val="accent1">
                  <a:lumMod val="60000"/>
                  <a:lumOff val="40000"/>
                </a:schemeClr>
              </a:buClr>
            </a:pPr>
            <a:r>
              <a:rPr lang="en-CA" sz="2000" dirty="0">
                <a:solidFill>
                  <a:srgbClr val="1F497D"/>
                </a:solidFill>
                <a:cs typeface="Arial" panose="020B0604020202020204" pitchFamily="34" charset="0"/>
              </a:rPr>
              <a:t>Norms pertaining to authorship and authorship order.</a:t>
            </a:r>
          </a:p>
          <a:p>
            <a:pPr marL="728663" lvl="1" indent="-212725">
              <a:buClr>
                <a:schemeClr val="accent1">
                  <a:lumMod val="60000"/>
                  <a:lumOff val="40000"/>
                </a:schemeClr>
              </a:buClr>
            </a:pPr>
            <a:r>
              <a:rPr lang="en-CA" sz="2000" dirty="0">
                <a:solidFill>
                  <a:srgbClr val="1F497D"/>
                </a:solidFill>
                <a:cs typeface="Arial" panose="020B0604020202020204" pitchFamily="34" charset="0"/>
              </a:rPr>
              <a:t>Norms pertaining to quantity of publications.</a:t>
            </a:r>
          </a:p>
          <a:p>
            <a:pPr marL="728663" lvl="1" indent="-212725">
              <a:buClr>
                <a:schemeClr val="accent1">
                  <a:lumMod val="60000"/>
                  <a:lumOff val="40000"/>
                </a:schemeClr>
              </a:buClr>
            </a:pPr>
            <a:r>
              <a:rPr lang="en-CA" sz="2000" dirty="0">
                <a:solidFill>
                  <a:srgbClr val="1F497D"/>
                </a:solidFill>
                <a:cs typeface="Arial" panose="020B0604020202020204" pitchFamily="34" charset="0"/>
              </a:rPr>
              <a:t>Extent to which grant funding is relevant.</a:t>
            </a:r>
          </a:p>
          <a:p>
            <a:pPr marL="728663" lvl="1" indent="-212725">
              <a:buClr>
                <a:schemeClr val="accent1">
                  <a:lumMod val="60000"/>
                  <a:lumOff val="40000"/>
                </a:schemeClr>
              </a:buClr>
            </a:pPr>
            <a:r>
              <a:rPr lang="en-CA" sz="2000" dirty="0">
                <a:solidFill>
                  <a:srgbClr val="1F497D"/>
                </a:solidFill>
                <a:cs typeface="Arial" panose="020B0604020202020204" pitchFamily="34" charset="0"/>
              </a:rPr>
              <a:t>Norms pertaining to teaching and student supervision. </a:t>
            </a:r>
          </a:p>
          <a:p>
            <a:pPr marL="728663" lvl="1" indent="-212725">
              <a:buClr>
                <a:schemeClr val="accent1">
                  <a:lumMod val="60000"/>
                  <a:lumOff val="40000"/>
                </a:schemeClr>
              </a:buClr>
            </a:pPr>
            <a:r>
              <a:rPr lang="en-CA" sz="2000" dirty="0">
                <a:solidFill>
                  <a:srgbClr val="1F497D"/>
                </a:solidFill>
                <a:cs typeface="Arial" panose="020B0604020202020204" pitchFamily="34" charset="0"/>
              </a:rPr>
              <a:t>Norms and expectations regarding styles of teaching.</a:t>
            </a:r>
          </a:p>
          <a:p>
            <a:pPr marL="728663" lvl="1" indent="-212725">
              <a:buClr>
                <a:schemeClr val="accent1">
                  <a:lumMod val="60000"/>
                  <a:lumOff val="40000"/>
                </a:schemeClr>
              </a:buClr>
            </a:pPr>
            <a:r>
              <a:rPr lang="en-CA" sz="2000" dirty="0">
                <a:solidFill>
                  <a:srgbClr val="1F497D"/>
                </a:solidFill>
                <a:cs typeface="Arial" panose="020B0604020202020204" pitchFamily="34" charset="0"/>
              </a:rPr>
              <a:t>Extent to which specific pedagogical innovations already exist.</a:t>
            </a:r>
          </a:p>
        </p:txBody>
      </p:sp>
      <p:sp>
        <p:nvSpPr>
          <p:cNvPr id="6" name="Rectangle 3"/>
          <p:cNvSpPr txBox="1">
            <a:spLocks noChangeArrowheads="1"/>
          </p:cNvSpPr>
          <p:nvPr/>
        </p:nvSpPr>
        <p:spPr>
          <a:xfrm>
            <a:off x="0" y="76200"/>
            <a:ext cx="9144000" cy="1295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lnSpc>
                <a:spcPct val="90000"/>
              </a:lnSpc>
              <a:spcAft>
                <a:spcPts val="0"/>
              </a:spcAft>
            </a:pPr>
            <a:r>
              <a:rPr lang="en-US" sz="3800" i="0" dirty="0"/>
              <a:t>Contexts that SAC Considers Carefully</a:t>
            </a:r>
            <a:br>
              <a:rPr lang="en-US" sz="3800" i="0" dirty="0"/>
            </a:br>
            <a:endParaRPr lang="en-GB" sz="3800" i="0" dirty="0"/>
          </a:p>
        </p:txBody>
      </p:sp>
      <p:sp>
        <p:nvSpPr>
          <p:cNvPr id="8" name="TextBox 7">
            <a:extLst>
              <a:ext uri="{FF2B5EF4-FFF2-40B4-BE49-F238E27FC236}">
                <a16:creationId xmlns:a16="http://schemas.microsoft.com/office/drawing/2014/main" id="{55C16768-DEC4-4C25-B3CB-1B359E3B2BFC}"/>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17353645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BF3175A-7210-4C0B-B4A5-6A3EA9E26420}"/>
              </a:ext>
            </a:extLst>
          </p:cNvPr>
          <p:cNvSpPr>
            <a:spLocks noGrp="1"/>
          </p:cNvSpPr>
          <p:nvPr>
            <p:ph type="sldNum" sz="quarter" idx="12"/>
          </p:nvPr>
        </p:nvSpPr>
        <p:spPr/>
        <p:txBody>
          <a:bodyPr/>
          <a:lstStyle/>
          <a:p>
            <a:fld id="{5A151EE5-3B9D-40F0-B49F-94D42666517E}" type="slidenum">
              <a:rPr lang="en-CA" smtClean="0"/>
              <a:pPr/>
              <a:t>54</a:t>
            </a:fld>
            <a:endParaRPr lang="en-CA" dirty="0"/>
          </a:p>
        </p:txBody>
      </p:sp>
      <p:sp>
        <p:nvSpPr>
          <p:cNvPr id="29699" name="Rectangle 2"/>
          <p:cNvSpPr>
            <a:spLocks noGrp="1" noChangeArrowheads="1"/>
          </p:cNvSpPr>
          <p:nvPr>
            <p:ph idx="4294967295"/>
          </p:nvPr>
        </p:nvSpPr>
        <p:spPr>
          <a:xfrm>
            <a:off x="762000" y="1524000"/>
            <a:ext cx="7772400" cy="2895600"/>
          </a:xfrm>
        </p:spPr>
        <p:txBody>
          <a:bodyPr>
            <a:noAutofit/>
          </a:bodyPr>
          <a:lstStyle/>
          <a:p>
            <a:pPr marL="271463" indent="-212725">
              <a:spcBef>
                <a:spcPts val="1200"/>
              </a:spcBef>
            </a:pPr>
            <a:r>
              <a:rPr lang="en-CA" sz="2200" b="1" dirty="0">
                <a:solidFill>
                  <a:srgbClr val="1F497D"/>
                </a:solidFill>
                <a:cs typeface="Arial" panose="020B0604020202020204" pitchFamily="34" charset="0"/>
              </a:rPr>
              <a:t>Situation-specific challenges and obstacles.</a:t>
            </a:r>
          </a:p>
          <a:p>
            <a:pPr marL="728663" lvl="1" indent="-212725">
              <a:spcBef>
                <a:spcPts val="1200"/>
              </a:spcBef>
              <a:buClr>
                <a:schemeClr val="accent1">
                  <a:lumMod val="60000"/>
                  <a:lumOff val="40000"/>
                </a:schemeClr>
              </a:buClr>
            </a:pPr>
            <a:r>
              <a:rPr lang="en-CA" sz="2200" dirty="0">
                <a:solidFill>
                  <a:srgbClr val="1F497D"/>
                </a:solidFill>
                <a:cs typeface="Arial" panose="020B0604020202020204" pitchFamily="34" charset="0"/>
              </a:rPr>
              <a:t>Challenges associated with specific kinds of research.  </a:t>
            </a:r>
          </a:p>
          <a:p>
            <a:pPr marL="728663" lvl="1" indent="-212725">
              <a:spcBef>
                <a:spcPts val="1200"/>
              </a:spcBef>
              <a:buClr>
                <a:schemeClr val="accent1">
                  <a:lumMod val="60000"/>
                  <a:lumOff val="40000"/>
                </a:schemeClr>
              </a:buClr>
            </a:pPr>
            <a:r>
              <a:rPr lang="en-CA" sz="2200" dirty="0">
                <a:solidFill>
                  <a:srgbClr val="1F497D"/>
                </a:solidFill>
                <a:cs typeface="Arial" panose="020B0604020202020204" pitchFamily="34" charset="0"/>
              </a:rPr>
              <a:t>Challenges associated with resources / infrastructure.</a:t>
            </a:r>
          </a:p>
          <a:p>
            <a:pPr marL="728663" lvl="1" indent="-212725">
              <a:spcBef>
                <a:spcPts val="1200"/>
              </a:spcBef>
              <a:buClr>
                <a:schemeClr val="accent1">
                  <a:lumMod val="60000"/>
                  <a:lumOff val="40000"/>
                </a:schemeClr>
              </a:buClr>
            </a:pPr>
            <a:r>
              <a:rPr lang="en-CA" sz="2200" dirty="0">
                <a:solidFill>
                  <a:srgbClr val="1F497D"/>
                </a:solidFill>
                <a:cs typeface="Arial" panose="020B0604020202020204" pitchFamily="34" charset="0"/>
              </a:rPr>
              <a:t>Challenges associated with specific teaching assignments.</a:t>
            </a:r>
          </a:p>
          <a:p>
            <a:pPr marL="728663" lvl="1" indent="-212725">
              <a:spcBef>
                <a:spcPts val="1200"/>
              </a:spcBef>
              <a:buClr>
                <a:schemeClr val="accent1">
                  <a:lumMod val="60000"/>
                  <a:lumOff val="40000"/>
                </a:schemeClr>
              </a:buClr>
            </a:pPr>
            <a:r>
              <a:rPr lang="en-CA" sz="2200" dirty="0">
                <a:solidFill>
                  <a:srgbClr val="1F497D"/>
                </a:solidFill>
                <a:cs typeface="Arial" panose="020B0604020202020204" pitchFamily="34" charset="0"/>
              </a:rPr>
              <a:t>Idiosyncratic personal circumstances (possibly, if relevant).</a:t>
            </a:r>
          </a:p>
        </p:txBody>
      </p:sp>
      <p:sp>
        <p:nvSpPr>
          <p:cNvPr id="6" name="Rectangle 3"/>
          <p:cNvSpPr txBox="1">
            <a:spLocks noChangeArrowheads="1"/>
          </p:cNvSpPr>
          <p:nvPr/>
        </p:nvSpPr>
        <p:spPr>
          <a:xfrm>
            <a:off x="0" y="76200"/>
            <a:ext cx="9144000" cy="1295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lnSpc>
                <a:spcPct val="90000"/>
              </a:lnSpc>
              <a:spcAft>
                <a:spcPts val="0"/>
              </a:spcAft>
            </a:pPr>
            <a:r>
              <a:rPr lang="en-US" sz="3800" i="0"/>
              <a:t>Contexts that SAC Considers Carefully</a:t>
            </a:r>
            <a:br>
              <a:rPr lang="en-US" sz="3800" i="0"/>
            </a:br>
            <a:endParaRPr lang="en-GB" sz="3800" i="0" dirty="0"/>
          </a:p>
        </p:txBody>
      </p:sp>
      <p:sp>
        <p:nvSpPr>
          <p:cNvPr id="8" name="TextBox 7">
            <a:extLst>
              <a:ext uri="{FF2B5EF4-FFF2-40B4-BE49-F238E27FC236}">
                <a16:creationId xmlns:a16="http://schemas.microsoft.com/office/drawing/2014/main" id="{04B518FB-BF56-4F40-B5CE-7B2ED9091F6F}"/>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5895470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82BFF70-702C-4EE5-8DBC-50B88692D185}"/>
              </a:ext>
            </a:extLst>
          </p:cNvPr>
          <p:cNvSpPr>
            <a:spLocks noGrp="1"/>
          </p:cNvSpPr>
          <p:nvPr>
            <p:ph type="sldNum" sz="quarter" idx="12"/>
          </p:nvPr>
        </p:nvSpPr>
        <p:spPr/>
        <p:txBody>
          <a:bodyPr/>
          <a:lstStyle/>
          <a:p>
            <a:fld id="{5A151EE5-3B9D-40F0-B49F-94D42666517E}" type="slidenum">
              <a:rPr lang="en-CA" smtClean="0"/>
              <a:pPr/>
              <a:t>55</a:t>
            </a:fld>
            <a:endParaRPr lang="en-CA" dirty="0"/>
          </a:p>
        </p:txBody>
      </p:sp>
      <p:sp>
        <p:nvSpPr>
          <p:cNvPr id="29698" name="Rectangle 3"/>
          <p:cNvSpPr>
            <a:spLocks noGrp="1" noChangeArrowheads="1"/>
          </p:cNvSpPr>
          <p:nvPr>
            <p:ph type="title" idx="4294967295"/>
          </p:nvPr>
        </p:nvSpPr>
        <p:spPr>
          <a:xfrm>
            <a:off x="0" y="76200"/>
            <a:ext cx="9144000" cy="1295400"/>
          </a:xfrm>
        </p:spPr>
        <p:txBody>
          <a:bodyPr anchor="ctr">
            <a:noAutofit/>
          </a:bodyPr>
          <a:lstStyle/>
          <a:p>
            <a:pPr>
              <a:lnSpc>
                <a:spcPct val="90000"/>
              </a:lnSpc>
            </a:pPr>
            <a:r>
              <a:rPr lang="en-US" sz="3800" dirty="0"/>
              <a:t>Contexts that SAC Considers Carefully</a:t>
            </a:r>
            <a:br>
              <a:rPr lang="en-US" sz="3800" dirty="0"/>
            </a:br>
            <a:endParaRPr lang="en-GB" sz="3800" dirty="0"/>
          </a:p>
        </p:txBody>
      </p:sp>
      <p:sp>
        <p:nvSpPr>
          <p:cNvPr id="6" name="Rectangle 2"/>
          <p:cNvSpPr txBox="1">
            <a:spLocks noChangeArrowheads="1"/>
          </p:cNvSpPr>
          <p:nvPr/>
        </p:nvSpPr>
        <p:spPr>
          <a:xfrm>
            <a:off x="762000" y="1524000"/>
            <a:ext cx="7924800" cy="4343400"/>
          </a:xfrm>
          <a:prstGeom prst="rect">
            <a:avLst/>
          </a:prstGeom>
        </p:spPr>
        <p:txBody>
          <a:bodyPr vert="horz" lIns="91440" tIns="45720" rIns="91440" bIns="45720" rtlCol="0">
            <a:no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1463" indent="-212725" fontAlgn="auto">
              <a:spcAft>
                <a:spcPts val="0"/>
              </a:spcAft>
            </a:pPr>
            <a:r>
              <a:rPr lang="en-CA" sz="2500" b="1" i="0" dirty="0">
                <a:solidFill>
                  <a:srgbClr val="1F497D"/>
                </a:solidFill>
                <a:cs typeface="Arial" panose="020B0604020202020204" pitchFamily="34" charset="0"/>
              </a:rPr>
              <a:t>Primary sources of information about context:</a:t>
            </a:r>
          </a:p>
          <a:p>
            <a:pPr marL="728663" lvl="1" indent="-212725" fontAlgn="auto">
              <a:spcAft>
                <a:spcPts val="0"/>
              </a:spcAft>
              <a:buClr>
                <a:schemeClr val="accent1">
                  <a:lumMod val="60000"/>
                  <a:lumOff val="40000"/>
                </a:schemeClr>
              </a:buClr>
            </a:pPr>
            <a:r>
              <a:rPr lang="en-CA" sz="2500" i="0" dirty="0">
                <a:solidFill>
                  <a:srgbClr val="1F497D"/>
                </a:solidFill>
                <a:cs typeface="Arial" panose="020B0604020202020204" pitchFamily="34" charset="0"/>
              </a:rPr>
              <a:t>Recommendation letters from Head/Director or Dean.</a:t>
            </a:r>
          </a:p>
          <a:p>
            <a:pPr marL="728663" lvl="1" indent="-212725" fontAlgn="auto">
              <a:spcAft>
                <a:spcPts val="0"/>
              </a:spcAft>
              <a:buClr>
                <a:schemeClr val="accent1">
                  <a:lumMod val="60000"/>
                  <a:lumOff val="40000"/>
                </a:schemeClr>
              </a:buClr>
            </a:pPr>
            <a:r>
              <a:rPr lang="en-CA" sz="2500" i="0" dirty="0">
                <a:solidFill>
                  <a:srgbClr val="1F497D"/>
                </a:solidFill>
                <a:cs typeface="Arial" panose="020B0604020202020204" pitchFamily="34" charset="0"/>
              </a:rPr>
              <a:t>Referees’ letters.</a:t>
            </a:r>
          </a:p>
          <a:p>
            <a:pPr marL="728663" lvl="1" indent="-212725" fontAlgn="auto">
              <a:spcAft>
                <a:spcPts val="0"/>
              </a:spcAft>
              <a:buClr>
                <a:schemeClr val="accent1">
                  <a:lumMod val="60000"/>
                  <a:lumOff val="40000"/>
                </a:schemeClr>
              </a:buClr>
            </a:pPr>
            <a:r>
              <a:rPr lang="en-CA" sz="2500" i="0" dirty="0">
                <a:solidFill>
                  <a:srgbClr val="1F497D"/>
                </a:solidFill>
                <a:cs typeface="Arial" panose="020B0604020202020204" pitchFamily="34" charset="0"/>
              </a:rPr>
              <a:t>Dossier prepared by candidate.  (Sometimes.)</a:t>
            </a:r>
          </a:p>
          <a:p>
            <a:pPr marL="515938" lvl="1" indent="0" fontAlgn="auto">
              <a:spcAft>
                <a:spcPts val="0"/>
              </a:spcAft>
              <a:buClr>
                <a:schemeClr val="accent1">
                  <a:lumMod val="60000"/>
                  <a:lumOff val="40000"/>
                </a:schemeClr>
              </a:buClr>
              <a:buNone/>
            </a:pPr>
            <a:endParaRPr lang="en-CA" sz="2000" i="0" dirty="0">
              <a:solidFill>
                <a:srgbClr val="1F497D"/>
              </a:solidFill>
              <a:cs typeface="Arial" panose="020B0604020202020204" pitchFamily="34" charset="0"/>
            </a:endParaRPr>
          </a:p>
        </p:txBody>
      </p:sp>
      <p:sp>
        <p:nvSpPr>
          <p:cNvPr id="8" name="TextBox 7">
            <a:extLst>
              <a:ext uri="{FF2B5EF4-FFF2-40B4-BE49-F238E27FC236}">
                <a16:creationId xmlns:a16="http://schemas.microsoft.com/office/drawing/2014/main" id="{972AE565-EDAE-4EF9-A048-AAA1E6343D88}"/>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34262653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5BB64BC-E646-4944-A60E-6E191A1BE2E3}"/>
              </a:ext>
            </a:extLst>
          </p:cNvPr>
          <p:cNvSpPr>
            <a:spLocks noGrp="1"/>
          </p:cNvSpPr>
          <p:nvPr>
            <p:ph type="sldNum" sz="quarter" idx="12"/>
          </p:nvPr>
        </p:nvSpPr>
        <p:spPr/>
        <p:txBody>
          <a:bodyPr/>
          <a:lstStyle/>
          <a:p>
            <a:fld id="{5A151EE5-3B9D-40F0-B49F-94D42666517E}" type="slidenum">
              <a:rPr lang="en-CA" smtClean="0"/>
              <a:pPr/>
              <a:t>56</a:t>
            </a:fld>
            <a:endParaRPr lang="en-CA" dirty="0"/>
          </a:p>
        </p:txBody>
      </p:sp>
      <p:sp>
        <p:nvSpPr>
          <p:cNvPr id="29699" name="Rectangle 2"/>
          <p:cNvSpPr>
            <a:spLocks noGrp="1" noChangeArrowheads="1"/>
          </p:cNvSpPr>
          <p:nvPr>
            <p:ph idx="4294967295"/>
          </p:nvPr>
        </p:nvSpPr>
        <p:spPr>
          <a:xfrm>
            <a:off x="838200" y="1752600"/>
            <a:ext cx="7467600" cy="3657600"/>
          </a:xfrm>
        </p:spPr>
        <p:txBody>
          <a:bodyPr>
            <a:noAutofit/>
          </a:bodyPr>
          <a:lstStyle/>
          <a:p>
            <a:pPr>
              <a:spcAft>
                <a:spcPts val="600"/>
              </a:spcAft>
            </a:pPr>
            <a:r>
              <a:rPr lang="en-CA" sz="2400" dirty="0">
                <a:cs typeface="Arial" panose="020B0604020202020204" pitchFamily="34" charset="0"/>
              </a:rPr>
              <a:t>Be attentive to disciplinary norms and expectations.</a:t>
            </a:r>
          </a:p>
          <a:p>
            <a:pPr>
              <a:spcAft>
                <a:spcPts val="600"/>
              </a:spcAft>
            </a:pPr>
            <a:r>
              <a:rPr lang="en-CA" sz="2400" dirty="0">
                <a:cs typeface="Arial" panose="020B0604020202020204" pitchFamily="34" charset="0"/>
              </a:rPr>
              <a:t>Communicate with Head/Director/Dean about challenges and obstacles.</a:t>
            </a:r>
          </a:p>
          <a:p>
            <a:pPr>
              <a:spcAft>
                <a:spcPts val="600"/>
              </a:spcAft>
            </a:pPr>
            <a:r>
              <a:rPr lang="en-CA" sz="2400" dirty="0">
                <a:cs typeface="Arial" panose="020B0604020202020204" pitchFamily="34" charset="0"/>
              </a:rPr>
              <a:t>Provide appropriate contextual information on CV, when possible (e.g., class size, brief narrative sections).</a:t>
            </a:r>
          </a:p>
          <a:p>
            <a:pPr>
              <a:spcAft>
                <a:spcPts val="600"/>
              </a:spcAft>
            </a:pPr>
            <a:r>
              <a:rPr lang="en-CA" sz="2400" dirty="0">
                <a:cs typeface="Arial" panose="020B0604020202020204" pitchFamily="34" charset="0"/>
              </a:rPr>
              <a:t>Be informative when preparing Dossier (if relevant).</a:t>
            </a:r>
          </a:p>
          <a:p>
            <a:pPr>
              <a:spcAft>
                <a:spcPts val="600"/>
              </a:spcAft>
            </a:pPr>
            <a:r>
              <a:rPr lang="en-CA" sz="2400" dirty="0">
                <a:cs typeface="Arial" panose="020B0604020202020204" pitchFamily="34" charset="0"/>
              </a:rPr>
              <a:t>Be thoughtful when nominating potential referees.</a:t>
            </a:r>
          </a:p>
          <a:p>
            <a:pPr marL="271463" indent="-212725"/>
            <a:endParaRPr lang="en-CA" sz="2400" dirty="0">
              <a:cs typeface="Arial" panose="020B0604020202020204" pitchFamily="34" charset="0"/>
            </a:endParaRPr>
          </a:p>
        </p:txBody>
      </p:sp>
      <p:sp>
        <p:nvSpPr>
          <p:cNvPr id="6" name="Rectangle 3"/>
          <p:cNvSpPr txBox="1">
            <a:spLocks noChangeArrowheads="1"/>
          </p:cNvSpPr>
          <p:nvPr/>
        </p:nvSpPr>
        <p:spPr>
          <a:xfrm>
            <a:off x="0" y="76200"/>
            <a:ext cx="9144000" cy="1295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lnSpc>
                <a:spcPct val="90000"/>
              </a:lnSpc>
              <a:spcAft>
                <a:spcPts val="0"/>
              </a:spcAft>
            </a:pPr>
            <a:r>
              <a:rPr lang="en-US" sz="3800" i="0" dirty="0"/>
              <a:t>Contexts that SAC Considers Carefully</a:t>
            </a:r>
            <a:br>
              <a:rPr lang="en-US" sz="3800" i="0" dirty="0"/>
            </a:br>
            <a:r>
              <a:rPr lang="en-US" sz="3800" i="0" dirty="0"/>
              <a:t>(Some Practical Implications)</a:t>
            </a:r>
            <a:endParaRPr lang="en-GB" sz="3800" i="0" dirty="0"/>
          </a:p>
        </p:txBody>
      </p:sp>
      <p:sp>
        <p:nvSpPr>
          <p:cNvPr id="8" name="TextBox 7">
            <a:extLst>
              <a:ext uri="{FF2B5EF4-FFF2-40B4-BE49-F238E27FC236}">
                <a16:creationId xmlns:a16="http://schemas.microsoft.com/office/drawing/2014/main" id="{36629F2B-E56F-4615-8984-8BCBD1A44E4A}"/>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27359577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41DBF724-00C0-40E1-9F1B-090C099BE1FF}"/>
              </a:ext>
            </a:extLst>
          </p:cNvPr>
          <p:cNvSpPr>
            <a:spLocks noGrp="1"/>
          </p:cNvSpPr>
          <p:nvPr>
            <p:ph type="sldNum" sz="quarter" idx="12"/>
          </p:nvPr>
        </p:nvSpPr>
        <p:spPr/>
        <p:txBody>
          <a:bodyPr/>
          <a:lstStyle/>
          <a:p>
            <a:fld id="{5A151EE5-3B9D-40F0-B49F-94D42666517E}" type="slidenum">
              <a:rPr lang="en-CA" smtClean="0"/>
              <a:pPr/>
              <a:t>57</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Overview</a:t>
            </a:r>
            <a:endParaRPr lang="en-GB" sz="3800" dirty="0"/>
          </a:p>
        </p:txBody>
      </p:sp>
      <p:sp>
        <p:nvSpPr>
          <p:cNvPr id="29699" name="Rectangle 2"/>
          <p:cNvSpPr>
            <a:spLocks noGrp="1" noChangeArrowheads="1"/>
          </p:cNvSpPr>
          <p:nvPr>
            <p:ph idx="4294967295"/>
          </p:nvPr>
        </p:nvSpPr>
        <p:spPr>
          <a:xfrm>
            <a:off x="1600200" y="1676400"/>
            <a:ext cx="6240462" cy="3048000"/>
          </a:xfrm>
        </p:spPr>
        <p:txBody>
          <a:bodyPr>
            <a:normAutofit/>
          </a:bodyPr>
          <a:lstStyle/>
          <a:p>
            <a:pPr eaLnBrk="1" fontAlgn="auto" hangingPunct="1">
              <a:spcBef>
                <a:spcPts val="0"/>
              </a:spcBef>
              <a:spcAft>
                <a:spcPts val="1800"/>
              </a:spcAft>
              <a:defRPr/>
            </a:pPr>
            <a:r>
              <a:rPr lang="en-US" sz="3000" dirty="0"/>
              <a:t>What SAC is and what it does</a:t>
            </a:r>
          </a:p>
          <a:p>
            <a:pPr marL="468000" eaLnBrk="1" fontAlgn="auto" hangingPunct="1">
              <a:spcBef>
                <a:spcPts val="0"/>
              </a:spcBef>
              <a:spcAft>
                <a:spcPts val="1800"/>
              </a:spcAft>
              <a:defRPr/>
            </a:pPr>
            <a:r>
              <a:rPr lang="en-US" sz="3000" b="1" dirty="0"/>
              <a:t>How SAC thinks</a:t>
            </a:r>
          </a:p>
          <a:p>
            <a:pPr marL="468000" eaLnBrk="1" fontAlgn="auto" hangingPunct="1">
              <a:spcBef>
                <a:spcPts val="0"/>
              </a:spcBef>
              <a:spcAft>
                <a:spcPts val="1800"/>
              </a:spcAft>
              <a:defRPr/>
            </a:pPr>
            <a:r>
              <a:rPr lang="en-US" sz="3000" dirty="0"/>
              <a:t>Some practical advice</a:t>
            </a:r>
          </a:p>
          <a:p>
            <a:pPr marL="468000" eaLnBrk="1" fontAlgn="auto" hangingPunct="1">
              <a:spcBef>
                <a:spcPts val="0"/>
              </a:spcBef>
              <a:spcAft>
                <a:spcPts val="1800"/>
              </a:spcAft>
              <a:defRPr/>
            </a:pPr>
            <a:r>
              <a:rPr lang="en-US" sz="3000" dirty="0"/>
              <a:t>Questions.</a:t>
            </a:r>
          </a:p>
        </p:txBody>
      </p:sp>
      <p:sp>
        <p:nvSpPr>
          <p:cNvPr id="8" name="TextBox 7">
            <a:extLst>
              <a:ext uri="{FF2B5EF4-FFF2-40B4-BE49-F238E27FC236}">
                <a16:creationId xmlns:a16="http://schemas.microsoft.com/office/drawing/2014/main" id="{35636822-373C-4C58-BEA7-5CC9CE85692B}"/>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27722344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FA52A33-1CF2-46FA-934A-CDD705CFC152}"/>
              </a:ext>
            </a:extLst>
          </p:cNvPr>
          <p:cNvSpPr>
            <a:spLocks noGrp="1"/>
          </p:cNvSpPr>
          <p:nvPr>
            <p:ph type="sldNum" sz="quarter" idx="12"/>
          </p:nvPr>
        </p:nvSpPr>
        <p:spPr/>
        <p:txBody>
          <a:bodyPr/>
          <a:lstStyle/>
          <a:p>
            <a:fld id="{5A151EE5-3B9D-40F0-B49F-94D42666517E}" type="slidenum">
              <a:rPr lang="en-CA" smtClean="0"/>
              <a:pPr/>
              <a:t>58</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Overview</a:t>
            </a:r>
            <a:endParaRPr lang="en-GB" sz="3800" dirty="0"/>
          </a:p>
        </p:txBody>
      </p:sp>
      <p:sp>
        <p:nvSpPr>
          <p:cNvPr id="29699" name="Rectangle 2"/>
          <p:cNvSpPr>
            <a:spLocks noGrp="1" noChangeArrowheads="1"/>
          </p:cNvSpPr>
          <p:nvPr>
            <p:ph idx="4294967295"/>
          </p:nvPr>
        </p:nvSpPr>
        <p:spPr>
          <a:xfrm>
            <a:off x="1600200" y="1676400"/>
            <a:ext cx="5791200" cy="3048000"/>
          </a:xfrm>
        </p:spPr>
        <p:txBody>
          <a:bodyPr>
            <a:normAutofit/>
          </a:bodyPr>
          <a:lstStyle/>
          <a:p>
            <a:pPr eaLnBrk="1" fontAlgn="auto" hangingPunct="1">
              <a:spcBef>
                <a:spcPts val="0"/>
              </a:spcBef>
              <a:spcAft>
                <a:spcPts val="1800"/>
              </a:spcAft>
              <a:defRPr/>
            </a:pPr>
            <a:r>
              <a:rPr lang="en-US" sz="3000" dirty="0"/>
              <a:t>What SAC is and what it does</a:t>
            </a:r>
          </a:p>
          <a:p>
            <a:pPr marL="468000" eaLnBrk="1" fontAlgn="auto" hangingPunct="1">
              <a:spcBef>
                <a:spcPts val="0"/>
              </a:spcBef>
              <a:spcAft>
                <a:spcPts val="1800"/>
              </a:spcAft>
              <a:defRPr/>
            </a:pPr>
            <a:r>
              <a:rPr lang="en-US" sz="3000" dirty="0"/>
              <a:t>How SAC thinks</a:t>
            </a:r>
          </a:p>
          <a:p>
            <a:pPr marL="468000" eaLnBrk="1" fontAlgn="auto" hangingPunct="1">
              <a:spcBef>
                <a:spcPts val="0"/>
              </a:spcBef>
              <a:spcAft>
                <a:spcPts val="1800"/>
              </a:spcAft>
              <a:defRPr/>
            </a:pPr>
            <a:r>
              <a:rPr lang="en-US" sz="3000" b="1" dirty="0"/>
              <a:t>Some practical advice</a:t>
            </a:r>
          </a:p>
          <a:p>
            <a:pPr marL="468000" eaLnBrk="1" fontAlgn="auto" hangingPunct="1">
              <a:spcBef>
                <a:spcPts val="0"/>
              </a:spcBef>
              <a:spcAft>
                <a:spcPts val="1800"/>
              </a:spcAft>
              <a:defRPr/>
            </a:pPr>
            <a:r>
              <a:rPr lang="en-US" sz="3000" dirty="0"/>
              <a:t>Questions.</a:t>
            </a:r>
          </a:p>
        </p:txBody>
      </p:sp>
      <p:sp>
        <p:nvSpPr>
          <p:cNvPr id="8" name="TextBox 7">
            <a:extLst>
              <a:ext uri="{FF2B5EF4-FFF2-40B4-BE49-F238E27FC236}">
                <a16:creationId xmlns:a16="http://schemas.microsoft.com/office/drawing/2014/main" id="{2F9D7835-9D01-460E-AC97-08A7E4A3D331}"/>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34032758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FFCCD9A-F2F5-4D0D-AB8D-E200DBC74806}"/>
              </a:ext>
            </a:extLst>
          </p:cNvPr>
          <p:cNvSpPr>
            <a:spLocks noGrp="1"/>
          </p:cNvSpPr>
          <p:nvPr>
            <p:ph type="sldNum" sz="quarter" idx="12"/>
          </p:nvPr>
        </p:nvSpPr>
        <p:spPr/>
        <p:txBody>
          <a:bodyPr/>
          <a:lstStyle/>
          <a:p>
            <a:fld id="{5A151EE5-3B9D-40F0-B49F-94D42666517E}" type="slidenum">
              <a:rPr lang="en-CA" smtClean="0"/>
              <a:pPr/>
              <a:t>59</a:t>
            </a:fld>
            <a:endParaRPr lang="en-CA" dirty="0"/>
          </a:p>
        </p:txBody>
      </p:sp>
      <p:sp>
        <p:nvSpPr>
          <p:cNvPr id="29698" name="Rectangle 3"/>
          <p:cNvSpPr>
            <a:spLocks noGrp="1" noChangeArrowheads="1"/>
          </p:cNvSpPr>
          <p:nvPr>
            <p:ph type="title" idx="4294967295"/>
          </p:nvPr>
        </p:nvSpPr>
        <p:spPr>
          <a:xfrm>
            <a:off x="0" y="306125"/>
            <a:ext cx="9144000" cy="914400"/>
          </a:xfrm>
        </p:spPr>
        <p:txBody>
          <a:bodyPr anchor="ctr">
            <a:noAutofit/>
          </a:bodyPr>
          <a:lstStyle/>
          <a:p>
            <a:pPr>
              <a:lnSpc>
                <a:spcPct val="90000"/>
              </a:lnSpc>
            </a:pPr>
            <a:r>
              <a:rPr lang="en-US" dirty="0"/>
              <a:t>Practical Advice: CV Preparation</a:t>
            </a:r>
            <a:endParaRPr lang="en-GB" dirty="0"/>
          </a:p>
        </p:txBody>
      </p:sp>
      <p:sp>
        <p:nvSpPr>
          <p:cNvPr id="29699" name="Rectangle 2"/>
          <p:cNvSpPr>
            <a:spLocks noGrp="1" noChangeArrowheads="1"/>
          </p:cNvSpPr>
          <p:nvPr>
            <p:ph idx="4294967295"/>
          </p:nvPr>
        </p:nvSpPr>
        <p:spPr>
          <a:xfrm>
            <a:off x="800100" y="1219200"/>
            <a:ext cx="7543800" cy="4724400"/>
          </a:xfrm>
        </p:spPr>
        <p:txBody>
          <a:bodyPr>
            <a:noAutofit/>
          </a:bodyPr>
          <a:lstStyle/>
          <a:p>
            <a:pPr marL="365760" lvl="0" indent="-365760">
              <a:spcAft>
                <a:spcPts val="600"/>
              </a:spcAft>
            </a:pPr>
            <a:r>
              <a:rPr lang="en-CA" sz="2000" dirty="0">
                <a:solidFill>
                  <a:srgbClr val="1F497D"/>
                </a:solidFill>
                <a:cs typeface="Arial" panose="020B0604020202020204" pitchFamily="34" charset="0"/>
              </a:rPr>
              <a:t>Use standard UBC CV format. (Follow advice in “SAC Guide”; see annotated CV’s in Appendices 3 &amp; 4).</a:t>
            </a:r>
          </a:p>
          <a:p>
            <a:pPr marL="365760" indent="-365760">
              <a:spcAft>
                <a:spcPts val="600"/>
              </a:spcAft>
            </a:pPr>
            <a:r>
              <a:rPr lang="en-CA" sz="2000" dirty="0">
                <a:solidFill>
                  <a:srgbClr val="1F497D"/>
                </a:solidFill>
                <a:cs typeface="Arial" panose="020B0604020202020204" pitchFamily="34" charset="0"/>
              </a:rPr>
              <a:t>Make sure CV is complete, accurate, and up to date.</a:t>
            </a:r>
          </a:p>
          <a:p>
            <a:pPr marL="365760" indent="-365760">
              <a:spcAft>
                <a:spcPts val="600"/>
              </a:spcAft>
            </a:pPr>
            <a:r>
              <a:rPr lang="en-CA" sz="2000" dirty="0">
                <a:solidFill>
                  <a:srgbClr val="1F497D"/>
                </a:solidFill>
                <a:cs typeface="Arial" panose="020B0604020202020204" pitchFamily="34" charset="0"/>
              </a:rPr>
              <a:t>Provide information in appropriate sections (and don’t duplicate).</a:t>
            </a:r>
          </a:p>
          <a:p>
            <a:pPr marL="365760" indent="-365760">
              <a:spcAft>
                <a:spcPts val="600"/>
              </a:spcAft>
            </a:pPr>
            <a:r>
              <a:rPr lang="en-CA" sz="2000" dirty="0">
                <a:solidFill>
                  <a:srgbClr val="1F497D"/>
                </a:solidFill>
                <a:cs typeface="Arial" panose="020B0604020202020204" pitchFamily="34" charset="0"/>
              </a:rPr>
              <a:t>Provide appropriate details (on publications, grants, courses, etc.) </a:t>
            </a:r>
          </a:p>
          <a:p>
            <a:pPr marL="365760" indent="-365760">
              <a:spcAft>
                <a:spcPts val="600"/>
              </a:spcAft>
            </a:pPr>
            <a:r>
              <a:rPr lang="en-CA" sz="2000" dirty="0">
                <a:solidFill>
                  <a:srgbClr val="1F497D"/>
                </a:solidFill>
                <a:cs typeface="Arial" panose="020B0604020202020204" pitchFamily="34" charset="0"/>
              </a:rPr>
              <a:t>Clearly distinguish between meaningfully different things (e.g., different kinds of publications, supervisees, supervisory roles, etc.)</a:t>
            </a:r>
          </a:p>
          <a:p>
            <a:pPr marL="365760" indent="-365760">
              <a:spcAft>
                <a:spcPts val="600"/>
              </a:spcAft>
            </a:pPr>
            <a:r>
              <a:rPr lang="en-CA" sz="2000" dirty="0">
                <a:solidFill>
                  <a:srgbClr val="1F497D"/>
                </a:solidFill>
                <a:cs typeface="Arial" panose="020B0604020202020204" pitchFamily="34" charset="0"/>
              </a:rPr>
              <a:t>If possible, provide information conveying your contribution to “collaborative” projects (e.g., team-taught courses, multi-authored publications; committee work)—especially if your contribution was substantial and/or distinctive.</a:t>
            </a:r>
          </a:p>
          <a:p>
            <a:pPr marL="365760" indent="-365760"/>
            <a:endParaRPr lang="en-CA" sz="2000" dirty="0">
              <a:solidFill>
                <a:srgbClr val="1F497D"/>
              </a:solidFill>
              <a:cs typeface="Arial" panose="020B0604020202020204" pitchFamily="34" charset="0"/>
            </a:endParaRPr>
          </a:p>
        </p:txBody>
      </p:sp>
      <p:sp>
        <p:nvSpPr>
          <p:cNvPr id="8" name="TextBox 7">
            <a:extLst>
              <a:ext uri="{FF2B5EF4-FFF2-40B4-BE49-F238E27FC236}">
                <a16:creationId xmlns:a16="http://schemas.microsoft.com/office/drawing/2014/main" id="{10F55778-2F7D-41A1-B15D-56FDB6F18F0E}"/>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2445452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EC82CB4-5696-448F-96E9-730769634D88}"/>
              </a:ext>
            </a:extLst>
          </p:cNvPr>
          <p:cNvSpPr>
            <a:spLocks noGrp="1"/>
          </p:cNvSpPr>
          <p:nvPr>
            <p:ph type="sldNum" sz="quarter" idx="12"/>
          </p:nvPr>
        </p:nvSpPr>
        <p:spPr/>
        <p:txBody>
          <a:bodyPr/>
          <a:lstStyle/>
          <a:p>
            <a:pPr>
              <a:defRPr/>
            </a:pPr>
            <a:fld id="{89654FC1-40C8-44C2-A76C-86E01097A9EC}" type="slidenum">
              <a:rPr lang="en-US" altLang="en-US" smtClean="0"/>
              <a:pPr>
                <a:defRPr/>
              </a:pPr>
              <a:t>6</a:t>
            </a:fld>
            <a:endParaRPr lang="en-US" altLang="en-US"/>
          </a:p>
        </p:txBody>
      </p:sp>
      <p:sp>
        <p:nvSpPr>
          <p:cNvPr id="10242" name="Rectangle 2"/>
          <p:cNvSpPr>
            <a:spLocks noGrp="1" noChangeArrowheads="1"/>
          </p:cNvSpPr>
          <p:nvPr>
            <p:ph type="title" idx="4294967295"/>
          </p:nvPr>
        </p:nvSpPr>
        <p:spPr>
          <a:xfrm>
            <a:off x="0" y="274638"/>
            <a:ext cx="9144000" cy="1143000"/>
          </a:xfrm>
        </p:spPr>
        <p:txBody>
          <a:bodyPr/>
          <a:lstStyle/>
          <a:p>
            <a:pPr eaLnBrk="1" hangingPunct="1"/>
            <a:r>
              <a:rPr lang="en-US" sz="3600" dirty="0"/>
              <a:t>The Criteria</a:t>
            </a:r>
          </a:p>
        </p:txBody>
      </p:sp>
      <p:sp>
        <p:nvSpPr>
          <p:cNvPr id="10244" name="Text Box 9"/>
          <p:cNvSpPr txBox="1">
            <a:spLocks noChangeArrowheads="1"/>
          </p:cNvSpPr>
          <p:nvPr/>
        </p:nvSpPr>
        <p:spPr bwMode="auto">
          <a:xfrm>
            <a:off x="3168393" y="1558250"/>
            <a:ext cx="2968761" cy="430887"/>
          </a:xfrm>
          <a:prstGeom prst="rect">
            <a:avLst/>
          </a:prstGeom>
          <a:noFill/>
          <a:ln w="76200" cmpd="tri">
            <a:noFill/>
            <a:miter lim="800000"/>
            <a:headEnd/>
            <a:tailEnd/>
          </a:ln>
        </p:spPr>
        <p:txBody>
          <a:bodyPr wrap="none">
            <a:spAutoFit/>
          </a:bodyPr>
          <a:lstStyle/>
          <a:p>
            <a:pPr eaLnBrk="0" hangingPunct="0"/>
            <a:r>
              <a:rPr lang="en-US" sz="2200" b="1" i="0" dirty="0">
                <a:solidFill>
                  <a:srgbClr val="005293"/>
                </a:solidFill>
                <a:latin typeface="+mn-lt"/>
              </a:rPr>
              <a:t>The Professorial Stream</a:t>
            </a:r>
          </a:p>
        </p:txBody>
      </p:sp>
      <p:grpSp>
        <p:nvGrpSpPr>
          <p:cNvPr id="5" name="Group 4">
            <a:extLst>
              <a:ext uri="{FF2B5EF4-FFF2-40B4-BE49-F238E27FC236}">
                <a16:creationId xmlns:a16="http://schemas.microsoft.com/office/drawing/2014/main" id="{99D3CD40-6183-40B7-B035-3A06CAACBCDD}"/>
              </a:ext>
            </a:extLst>
          </p:cNvPr>
          <p:cNvGrpSpPr/>
          <p:nvPr/>
        </p:nvGrpSpPr>
        <p:grpSpPr>
          <a:xfrm>
            <a:off x="2511136" y="2354264"/>
            <a:ext cx="4121728" cy="2514600"/>
            <a:chOff x="2514600" y="2819400"/>
            <a:chExt cx="4121728" cy="2514600"/>
          </a:xfrm>
        </p:grpSpPr>
        <p:sp>
          <p:nvSpPr>
            <p:cNvPr id="16" name="Oval 12"/>
            <p:cNvSpPr>
              <a:spLocks noChangeArrowheads="1"/>
            </p:cNvSpPr>
            <p:nvPr/>
          </p:nvSpPr>
          <p:spPr bwMode="auto">
            <a:xfrm>
              <a:off x="3733800" y="2819400"/>
              <a:ext cx="1752600" cy="1371600"/>
            </a:xfrm>
            <a:prstGeom prst="ellipse">
              <a:avLst/>
            </a:prstGeom>
            <a:solidFill>
              <a:srgbClr val="CCFFCC"/>
            </a:solidFill>
            <a:ln w="9525">
              <a:solidFill>
                <a:schemeClr val="tx1"/>
              </a:solidFill>
              <a:round/>
              <a:headEnd/>
              <a:tailEnd/>
            </a:ln>
          </p:spPr>
          <p:txBody>
            <a:bodyPr wrap="none" anchor="ctr"/>
            <a:lstStyle/>
            <a:p>
              <a:pPr algn="ctr"/>
              <a:r>
                <a:rPr lang="en-US" sz="2400" i="0" dirty="0">
                  <a:latin typeface="+mn-lt"/>
                </a:rPr>
                <a:t>Service</a:t>
              </a:r>
            </a:p>
          </p:txBody>
        </p:sp>
        <p:sp>
          <p:nvSpPr>
            <p:cNvPr id="18" name="Oval 13"/>
            <p:cNvSpPr>
              <a:spLocks noChangeArrowheads="1"/>
            </p:cNvSpPr>
            <p:nvPr/>
          </p:nvSpPr>
          <p:spPr bwMode="auto">
            <a:xfrm>
              <a:off x="4419600" y="3810000"/>
              <a:ext cx="2216728" cy="1524000"/>
            </a:xfrm>
            <a:prstGeom prst="ellipse">
              <a:avLst/>
            </a:prstGeom>
            <a:solidFill>
              <a:srgbClr val="CCFFFF"/>
            </a:solidFill>
            <a:ln w="9525">
              <a:solidFill>
                <a:schemeClr val="tx1"/>
              </a:solidFill>
              <a:round/>
              <a:headEnd/>
              <a:tailEnd/>
            </a:ln>
          </p:spPr>
          <p:txBody>
            <a:bodyPr wrap="none" anchor="ctr"/>
            <a:lstStyle/>
            <a:p>
              <a:pPr algn="ctr"/>
              <a:r>
                <a:rPr lang="en-US" sz="2400" i="0" dirty="0">
                  <a:latin typeface="+mn-lt"/>
                </a:rPr>
                <a:t>Teaching</a:t>
              </a:r>
            </a:p>
          </p:txBody>
        </p:sp>
        <p:sp>
          <p:nvSpPr>
            <p:cNvPr id="20" name="Oval 13"/>
            <p:cNvSpPr>
              <a:spLocks noChangeArrowheads="1"/>
            </p:cNvSpPr>
            <p:nvPr/>
          </p:nvSpPr>
          <p:spPr bwMode="auto">
            <a:xfrm>
              <a:off x="2514600" y="3810000"/>
              <a:ext cx="2216728" cy="1524000"/>
            </a:xfrm>
            <a:prstGeom prst="ellipse">
              <a:avLst/>
            </a:prstGeom>
            <a:solidFill>
              <a:srgbClr val="FFFF99"/>
            </a:solidFill>
            <a:ln w="9525">
              <a:solidFill>
                <a:schemeClr val="tx1"/>
              </a:solidFill>
              <a:round/>
              <a:headEnd/>
              <a:tailEnd/>
            </a:ln>
          </p:spPr>
          <p:txBody>
            <a:bodyPr wrap="none" anchor="ctr"/>
            <a:lstStyle/>
            <a:p>
              <a:pPr algn="ctr"/>
              <a:r>
                <a:rPr lang="en-US" sz="2400" i="0" dirty="0">
                  <a:latin typeface="+mn-lt"/>
                </a:rPr>
                <a:t>Research</a:t>
              </a:r>
            </a:p>
          </p:txBody>
        </p:sp>
      </p:grpSp>
      <p:sp>
        <p:nvSpPr>
          <p:cNvPr id="11" name="TextBox 10">
            <a:extLst>
              <a:ext uri="{FF2B5EF4-FFF2-40B4-BE49-F238E27FC236}">
                <a16:creationId xmlns:a16="http://schemas.microsoft.com/office/drawing/2014/main" id="{161A2078-F316-4089-A987-A5044640CC24}"/>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E8C7220-396D-4F92-B9DD-B6CBE7B918B7}"/>
              </a:ext>
            </a:extLst>
          </p:cNvPr>
          <p:cNvSpPr>
            <a:spLocks noGrp="1"/>
          </p:cNvSpPr>
          <p:nvPr>
            <p:ph type="sldNum" sz="quarter" idx="12"/>
          </p:nvPr>
        </p:nvSpPr>
        <p:spPr/>
        <p:txBody>
          <a:bodyPr/>
          <a:lstStyle/>
          <a:p>
            <a:fld id="{5A151EE5-3B9D-40F0-B49F-94D42666517E}" type="slidenum">
              <a:rPr lang="en-CA" smtClean="0"/>
              <a:pPr/>
              <a:t>60</a:t>
            </a:fld>
            <a:endParaRPr lang="en-CA" dirty="0"/>
          </a:p>
        </p:txBody>
      </p:sp>
      <p:sp>
        <p:nvSpPr>
          <p:cNvPr id="29699" name="Rectangle 2"/>
          <p:cNvSpPr>
            <a:spLocks noGrp="1" noChangeArrowheads="1"/>
          </p:cNvSpPr>
          <p:nvPr>
            <p:ph idx="4294967295"/>
          </p:nvPr>
        </p:nvSpPr>
        <p:spPr>
          <a:xfrm>
            <a:off x="914400" y="1570714"/>
            <a:ext cx="7543800" cy="4419600"/>
          </a:xfrm>
        </p:spPr>
        <p:txBody>
          <a:bodyPr>
            <a:noAutofit/>
          </a:bodyPr>
          <a:lstStyle/>
          <a:p>
            <a:pPr marL="365760" lvl="0" indent="-365760">
              <a:spcAft>
                <a:spcPts val="600"/>
              </a:spcAft>
            </a:pPr>
            <a:r>
              <a:rPr lang="en-CA" sz="2000" dirty="0">
                <a:solidFill>
                  <a:srgbClr val="1F497D"/>
                </a:solidFill>
                <a:cs typeface="Arial" panose="020B0604020202020204" pitchFamily="34" charset="0"/>
              </a:rPr>
              <a:t>Use (but do not abuse) opportunities to provide potentially useful details that might not otherwise be evident in the case file.</a:t>
            </a:r>
          </a:p>
          <a:p>
            <a:pPr marL="822960" lvl="1" indent="-365760">
              <a:spcAft>
                <a:spcPts val="600"/>
              </a:spcAft>
            </a:pPr>
            <a:r>
              <a:rPr lang="en-CA" sz="1800" dirty="0">
                <a:solidFill>
                  <a:srgbClr val="1F497D"/>
                </a:solidFill>
                <a:cs typeface="Arial" panose="020B0604020202020204" pitchFamily="34" charset="0"/>
              </a:rPr>
              <a:t>E.g., student co-authors on publications.</a:t>
            </a:r>
          </a:p>
          <a:p>
            <a:pPr marL="822960" lvl="1" indent="-365760">
              <a:spcAft>
                <a:spcPts val="600"/>
              </a:spcAft>
            </a:pPr>
            <a:r>
              <a:rPr lang="en-CA" sz="1800" dirty="0">
                <a:solidFill>
                  <a:srgbClr val="1F497D"/>
                </a:solidFill>
                <a:cs typeface="Arial" panose="020B0604020202020204" pitchFamily="34" charset="0"/>
              </a:rPr>
              <a:t>E.g., awards, honors, and other indicators of distinction.</a:t>
            </a:r>
            <a:endParaRPr lang="en-CA" sz="2000" dirty="0">
              <a:solidFill>
                <a:srgbClr val="1F497D"/>
              </a:solidFill>
              <a:cs typeface="Arial" panose="020B0604020202020204" pitchFamily="34" charset="0"/>
            </a:endParaRPr>
          </a:p>
          <a:p>
            <a:pPr marL="365760" lvl="0" indent="-365760">
              <a:spcAft>
                <a:spcPts val="600"/>
              </a:spcAft>
            </a:pPr>
            <a:r>
              <a:rPr lang="en-CA" sz="2000" dirty="0">
                <a:solidFill>
                  <a:srgbClr val="1F497D"/>
                </a:solidFill>
                <a:cs typeface="Arial" panose="020B0604020202020204" pitchFamily="34" charset="0"/>
              </a:rPr>
              <a:t>Use (but do not abuse) opportunities to provide narrative context.</a:t>
            </a:r>
          </a:p>
          <a:p>
            <a:pPr marL="365760" lvl="0" indent="-365760">
              <a:spcAft>
                <a:spcPts val="600"/>
              </a:spcAft>
            </a:pPr>
            <a:r>
              <a:rPr lang="en-CA" sz="2000" dirty="0">
                <a:solidFill>
                  <a:srgbClr val="1F497D"/>
                </a:solidFill>
                <a:cs typeface="Arial" panose="020B0604020202020204" pitchFamily="34" charset="0"/>
              </a:rPr>
              <a:t>Use (but do not abuse) opportunities to identify works in progress.</a:t>
            </a:r>
          </a:p>
          <a:p>
            <a:pPr marL="365760" lvl="0" indent="-365760">
              <a:spcAft>
                <a:spcPts val="600"/>
              </a:spcAft>
            </a:pPr>
            <a:r>
              <a:rPr lang="en-CA" sz="2000" dirty="0">
                <a:solidFill>
                  <a:srgbClr val="1F497D"/>
                </a:solidFill>
                <a:cs typeface="Arial" panose="020B0604020202020204" pitchFamily="34" charset="0"/>
              </a:rPr>
              <a:t>Consider opportunity to submit CV updates while the case is working its way through the process. </a:t>
            </a:r>
          </a:p>
          <a:p>
            <a:pPr marL="365760" lvl="0" indent="-365760">
              <a:spcAft>
                <a:spcPts val="600"/>
              </a:spcAft>
            </a:pPr>
            <a:r>
              <a:rPr lang="en-CA" sz="2000" dirty="0">
                <a:solidFill>
                  <a:srgbClr val="1F497D"/>
                </a:solidFill>
                <a:cs typeface="Arial" panose="020B0604020202020204" pitchFamily="34" charset="0"/>
              </a:rPr>
              <a:t>Bottom line: Be inclusive, and be judicious too.</a:t>
            </a:r>
          </a:p>
          <a:p>
            <a:pPr marL="365760" lvl="0" indent="-365760"/>
            <a:endParaRPr lang="en-CA" sz="2000" dirty="0">
              <a:solidFill>
                <a:srgbClr val="1F497D"/>
              </a:solidFill>
              <a:cs typeface="Arial" panose="020B0604020202020204" pitchFamily="34" charset="0"/>
            </a:endParaRPr>
          </a:p>
          <a:p>
            <a:pPr marL="365760" indent="-365760"/>
            <a:endParaRPr lang="en-CA" sz="2000" dirty="0">
              <a:solidFill>
                <a:srgbClr val="1F497D"/>
              </a:solidFill>
              <a:cs typeface="Arial" panose="020B0604020202020204" pitchFamily="34" charset="0"/>
            </a:endParaRPr>
          </a:p>
        </p:txBody>
      </p:sp>
      <p:sp>
        <p:nvSpPr>
          <p:cNvPr id="6" name="Rectangle 3"/>
          <p:cNvSpPr txBox="1">
            <a:spLocks noChangeArrowheads="1"/>
          </p:cNvSpPr>
          <p:nvPr/>
        </p:nvSpPr>
        <p:spPr>
          <a:xfrm>
            <a:off x="0" y="374871"/>
            <a:ext cx="91440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baseline="0">
                <a:solidFill>
                  <a:schemeClr val="tx2"/>
                </a:solidFill>
                <a:latin typeface="Calibri" panose="020F0502020204030204" pitchFamily="34" charset="0"/>
                <a:ea typeface="+mj-ea"/>
                <a:cs typeface="+mj-cs"/>
              </a:defRPr>
            </a:lvl1pPr>
          </a:lstStyle>
          <a:p>
            <a:pPr fontAlgn="auto">
              <a:lnSpc>
                <a:spcPct val="90000"/>
              </a:lnSpc>
              <a:spcAft>
                <a:spcPts val="0"/>
              </a:spcAft>
            </a:pPr>
            <a:r>
              <a:rPr lang="en-US" i="0" dirty="0"/>
              <a:t>Practical Advice: CV Preparation</a:t>
            </a:r>
            <a:br>
              <a:rPr lang="en-US" i="0" dirty="0"/>
            </a:br>
            <a:r>
              <a:rPr lang="en-US" i="0" dirty="0"/>
              <a:t>(continued)</a:t>
            </a:r>
            <a:endParaRPr lang="en-GB" i="0" dirty="0"/>
          </a:p>
        </p:txBody>
      </p:sp>
      <p:sp>
        <p:nvSpPr>
          <p:cNvPr id="8" name="TextBox 7">
            <a:extLst>
              <a:ext uri="{FF2B5EF4-FFF2-40B4-BE49-F238E27FC236}">
                <a16:creationId xmlns:a16="http://schemas.microsoft.com/office/drawing/2014/main" id="{2FF028ED-E2CB-4624-88DB-4151C3CF225E}"/>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12150901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076E26D-D546-44A6-9ACA-2DA486624D66}"/>
              </a:ext>
            </a:extLst>
          </p:cNvPr>
          <p:cNvSpPr>
            <a:spLocks noGrp="1"/>
          </p:cNvSpPr>
          <p:nvPr>
            <p:ph type="sldNum" sz="quarter" idx="12"/>
          </p:nvPr>
        </p:nvSpPr>
        <p:spPr/>
        <p:txBody>
          <a:bodyPr/>
          <a:lstStyle/>
          <a:p>
            <a:fld id="{5A151EE5-3B9D-40F0-B49F-94D42666517E}" type="slidenum">
              <a:rPr lang="en-CA" smtClean="0"/>
              <a:pPr/>
              <a:t>61</a:t>
            </a:fld>
            <a:endParaRPr lang="en-CA" dirty="0"/>
          </a:p>
        </p:txBody>
      </p:sp>
      <p:sp>
        <p:nvSpPr>
          <p:cNvPr id="29698" name="Rectangle 3"/>
          <p:cNvSpPr>
            <a:spLocks noGrp="1" noChangeArrowheads="1"/>
          </p:cNvSpPr>
          <p:nvPr>
            <p:ph type="title" idx="4294967295"/>
          </p:nvPr>
        </p:nvSpPr>
        <p:spPr>
          <a:xfrm>
            <a:off x="0" y="355600"/>
            <a:ext cx="9144000" cy="1041400"/>
          </a:xfrm>
        </p:spPr>
        <p:txBody>
          <a:bodyPr anchor="ctr">
            <a:noAutofit/>
          </a:bodyPr>
          <a:lstStyle/>
          <a:p>
            <a:pPr>
              <a:lnSpc>
                <a:spcPct val="90000"/>
              </a:lnSpc>
            </a:pPr>
            <a:r>
              <a:rPr lang="en-US" dirty="0"/>
              <a:t>Practical Advice: Dossier Preparation</a:t>
            </a:r>
            <a:br>
              <a:rPr lang="en-US" dirty="0"/>
            </a:br>
            <a:r>
              <a:rPr lang="en-US" dirty="0"/>
              <a:t>(if relevant)</a:t>
            </a:r>
            <a:endParaRPr lang="en-GB" dirty="0"/>
          </a:p>
        </p:txBody>
      </p:sp>
      <p:sp>
        <p:nvSpPr>
          <p:cNvPr id="29699" name="Rectangle 2"/>
          <p:cNvSpPr>
            <a:spLocks noGrp="1" noChangeArrowheads="1"/>
          </p:cNvSpPr>
          <p:nvPr>
            <p:ph idx="4294967295"/>
          </p:nvPr>
        </p:nvSpPr>
        <p:spPr>
          <a:xfrm>
            <a:off x="838200" y="1676400"/>
            <a:ext cx="7620000" cy="3886200"/>
          </a:xfrm>
        </p:spPr>
        <p:txBody>
          <a:bodyPr>
            <a:noAutofit/>
          </a:bodyPr>
          <a:lstStyle/>
          <a:p>
            <a:pPr marL="365760" lvl="0" indent="-365760">
              <a:spcAft>
                <a:spcPts val="600"/>
              </a:spcAft>
            </a:pPr>
            <a:r>
              <a:rPr lang="en-CA" sz="2000" dirty="0">
                <a:solidFill>
                  <a:srgbClr val="1F497D"/>
                </a:solidFill>
                <a:cs typeface="Arial" panose="020B0604020202020204" pitchFamily="34" charset="0"/>
              </a:rPr>
              <a:t>Be mindful of the criteria pertaining to the specific promotion that you are applying for, and include material accordingly.</a:t>
            </a:r>
          </a:p>
          <a:p>
            <a:pPr marL="365760" lvl="0" indent="-365760">
              <a:spcAft>
                <a:spcPts val="600"/>
              </a:spcAft>
            </a:pPr>
            <a:r>
              <a:rPr lang="en-CA" sz="2000" dirty="0">
                <a:solidFill>
                  <a:srgbClr val="1F497D"/>
                </a:solidFill>
                <a:cs typeface="Arial" panose="020B0604020202020204" pitchFamily="34" charset="0"/>
              </a:rPr>
              <a:t>Follow any relevant guidance provided in “SAC Guide.” </a:t>
            </a:r>
          </a:p>
          <a:p>
            <a:pPr marL="822960" lvl="1" indent="-365760">
              <a:spcAft>
                <a:spcPts val="600"/>
              </a:spcAft>
            </a:pPr>
            <a:r>
              <a:rPr lang="en-CA" sz="1800" dirty="0">
                <a:solidFill>
                  <a:srgbClr val="1F497D"/>
                </a:solidFill>
                <a:cs typeface="Arial" panose="020B0604020202020204" pitchFamily="34" charset="0"/>
              </a:rPr>
              <a:t>For Educational Leadership stream:  See Appendix 1.</a:t>
            </a:r>
          </a:p>
          <a:p>
            <a:pPr marL="365760" lvl="0" indent="-365760">
              <a:spcAft>
                <a:spcPts val="600"/>
              </a:spcAft>
            </a:pPr>
            <a:r>
              <a:rPr lang="en-CA" sz="2000" dirty="0">
                <a:solidFill>
                  <a:srgbClr val="1F497D"/>
                </a:solidFill>
                <a:cs typeface="Arial" panose="020B0604020202020204" pitchFamily="34" charset="0"/>
              </a:rPr>
              <a:t>Whenever possible, highlight evidence attesting to broader impact.</a:t>
            </a:r>
          </a:p>
          <a:p>
            <a:pPr marL="365760" lvl="0" indent="-365760">
              <a:spcAft>
                <a:spcPts val="600"/>
              </a:spcAft>
            </a:pPr>
            <a:r>
              <a:rPr lang="en-CA" sz="2000" dirty="0">
                <a:solidFill>
                  <a:srgbClr val="1F497D"/>
                </a:solidFill>
                <a:cs typeface="Arial" panose="020B0604020202020204" pitchFamily="34" charset="0"/>
              </a:rPr>
              <a:t>Be aware that material may be removed before it reaches SAC and the President.  Organize accordingly.</a:t>
            </a:r>
          </a:p>
          <a:p>
            <a:pPr marL="365760" lvl="0" indent="-365760">
              <a:spcAft>
                <a:spcPts val="600"/>
              </a:spcAft>
            </a:pPr>
            <a:r>
              <a:rPr lang="en-CA" sz="2000" dirty="0">
                <a:solidFill>
                  <a:srgbClr val="1F497D"/>
                </a:solidFill>
                <a:cs typeface="Arial" panose="020B0604020202020204" pitchFamily="34" charset="0"/>
              </a:rPr>
              <a:t>Construct dossier so that the information that matters most is readily findable and eye-catching. </a:t>
            </a:r>
          </a:p>
        </p:txBody>
      </p:sp>
      <p:sp>
        <p:nvSpPr>
          <p:cNvPr id="8" name="TextBox 7">
            <a:extLst>
              <a:ext uri="{FF2B5EF4-FFF2-40B4-BE49-F238E27FC236}">
                <a16:creationId xmlns:a16="http://schemas.microsoft.com/office/drawing/2014/main" id="{78D3AB03-2C35-4D83-8823-8760A22B3C3E}"/>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33307297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B2D29E23-EC8D-4B5C-A253-512FFB16BE0B}"/>
              </a:ext>
            </a:extLst>
          </p:cNvPr>
          <p:cNvSpPr>
            <a:spLocks noGrp="1"/>
          </p:cNvSpPr>
          <p:nvPr>
            <p:ph type="sldNum" sz="quarter" idx="12"/>
          </p:nvPr>
        </p:nvSpPr>
        <p:spPr/>
        <p:txBody>
          <a:bodyPr/>
          <a:lstStyle/>
          <a:p>
            <a:fld id="{5A151EE5-3B9D-40F0-B49F-94D42666517E}" type="slidenum">
              <a:rPr lang="en-CA" smtClean="0"/>
              <a:pPr/>
              <a:t>62</a:t>
            </a:fld>
            <a:endParaRPr lang="en-CA" dirty="0"/>
          </a:p>
        </p:txBody>
      </p:sp>
      <p:sp>
        <p:nvSpPr>
          <p:cNvPr id="29698" name="Rectangle 3"/>
          <p:cNvSpPr>
            <a:spLocks noGrp="1" noChangeArrowheads="1"/>
          </p:cNvSpPr>
          <p:nvPr>
            <p:ph type="title" idx="4294967295"/>
          </p:nvPr>
        </p:nvSpPr>
        <p:spPr>
          <a:xfrm>
            <a:off x="0" y="304800"/>
            <a:ext cx="9144000" cy="762000"/>
          </a:xfrm>
        </p:spPr>
        <p:txBody>
          <a:bodyPr anchor="ctr">
            <a:noAutofit/>
          </a:bodyPr>
          <a:lstStyle/>
          <a:p>
            <a:pPr>
              <a:lnSpc>
                <a:spcPct val="90000"/>
              </a:lnSpc>
            </a:pPr>
            <a:r>
              <a:rPr lang="en-US" dirty="0"/>
              <a:t>Practical Advice: Nominating Referees</a:t>
            </a:r>
            <a:endParaRPr lang="en-GB" dirty="0"/>
          </a:p>
        </p:txBody>
      </p:sp>
      <p:sp>
        <p:nvSpPr>
          <p:cNvPr id="6" name="Rectangle 2"/>
          <p:cNvSpPr txBox="1">
            <a:spLocks noChangeArrowheads="1"/>
          </p:cNvSpPr>
          <p:nvPr/>
        </p:nvSpPr>
        <p:spPr>
          <a:xfrm>
            <a:off x="433015" y="1219200"/>
            <a:ext cx="8382000" cy="4800600"/>
          </a:xfrm>
          <a:prstGeom prst="rect">
            <a:avLst/>
          </a:prstGeom>
        </p:spPr>
        <p:txBody>
          <a:bodyPr vert="horz" lIns="91440" tIns="45720" rIns="91440" bIns="45720" rtlCol="0">
            <a:noAutofit/>
          </a:bodyPr>
          <a:lstStyle>
            <a:lvl1pPr marL="4572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1pPr>
            <a:lvl2pPr marL="9144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2pPr>
            <a:lvl3pPr marL="13716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3pPr>
            <a:lvl4pPr marL="18288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4pPr>
            <a:lvl5pPr marL="2286000" indent="-457200" algn="l" defTabSz="914400" rtl="0" eaLnBrk="1" latinLnBrk="0" hangingPunct="1">
              <a:spcBef>
                <a:spcPts val="600"/>
              </a:spcBef>
              <a:buClr>
                <a:schemeClr val="tx2"/>
              </a:buClr>
              <a:buSzPct val="110000"/>
              <a:buFont typeface="Wingdings" panose="05000000000000000000" pitchFamily="2" charset="2"/>
              <a:buChar char="§"/>
              <a:defRPr sz="2800" kern="1200" baseline="0">
                <a:solidFill>
                  <a:schemeClr val="tx2"/>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CA" sz="2000" i="0" dirty="0">
                <a:cs typeface="Arial" panose="020B0604020202020204" pitchFamily="34" charset="0"/>
              </a:rPr>
              <a:t>Nominate referees who are likely to be familiar with relevant disciplinary norms and expectations.</a:t>
            </a:r>
          </a:p>
          <a:p>
            <a:pPr fontAlgn="auto">
              <a:spcAft>
                <a:spcPts val="0"/>
              </a:spcAft>
            </a:pPr>
            <a:r>
              <a:rPr lang="en-CA" sz="2000" i="0" dirty="0">
                <a:cs typeface="Arial" panose="020B0604020202020204" pitchFamily="34" charset="0"/>
              </a:rPr>
              <a:t>Nominate referees who are likely to understand the nature of your work and appreciate your achievements.</a:t>
            </a:r>
          </a:p>
          <a:p>
            <a:pPr fontAlgn="auto">
              <a:spcAft>
                <a:spcPts val="0"/>
              </a:spcAft>
            </a:pPr>
            <a:r>
              <a:rPr lang="en-CA" sz="2000" i="0" dirty="0">
                <a:cs typeface="Arial" panose="020B0604020202020204" pitchFamily="34" charset="0"/>
              </a:rPr>
              <a:t>Nominate referees whose credibility is unassailable.</a:t>
            </a:r>
          </a:p>
          <a:p>
            <a:pPr marL="914400" lvl="2" fontAlgn="auto">
              <a:spcAft>
                <a:spcPts val="0"/>
              </a:spcAft>
              <a:buClr>
                <a:schemeClr val="accent1">
                  <a:lumMod val="60000"/>
                  <a:lumOff val="40000"/>
                </a:schemeClr>
              </a:buClr>
            </a:pPr>
            <a:r>
              <a:rPr lang="en-CA" sz="2000" i="0" dirty="0">
                <a:cs typeface="Arial" panose="020B0604020202020204" pitchFamily="34" charset="0"/>
              </a:rPr>
              <a:t>Transparently arms-length.</a:t>
            </a:r>
          </a:p>
          <a:p>
            <a:pPr marL="914400" lvl="2" fontAlgn="auto">
              <a:spcAft>
                <a:spcPts val="0"/>
              </a:spcAft>
              <a:buClr>
                <a:schemeClr val="accent1">
                  <a:lumMod val="60000"/>
                  <a:lumOff val="40000"/>
                </a:schemeClr>
              </a:buClr>
            </a:pPr>
            <a:r>
              <a:rPr lang="en-CA" sz="2000" i="0" dirty="0">
                <a:cs typeface="Arial" panose="020B0604020202020204" pitchFamily="34" charset="0"/>
              </a:rPr>
              <a:t>Well-qualified; relevant expertise; intellectual leaders.</a:t>
            </a:r>
          </a:p>
          <a:p>
            <a:pPr fontAlgn="auto">
              <a:spcAft>
                <a:spcPts val="0"/>
              </a:spcAft>
            </a:pPr>
            <a:r>
              <a:rPr lang="en-CA" sz="2000" i="0" dirty="0">
                <a:cs typeface="Arial" panose="020B0604020202020204" pitchFamily="34" charset="0"/>
              </a:rPr>
              <a:t>If possible, nominate referees affiliated with institutions of stature comparable to (or greater than) UBC.</a:t>
            </a:r>
          </a:p>
          <a:p>
            <a:pPr fontAlgn="auto">
              <a:spcAft>
                <a:spcPts val="0"/>
              </a:spcAft>
            </a:pPr>
            <a:r>
              <a:rPr lang="en-CA" sz="2000" i="0" dirty="0">
                <a:cs typeface="Arial" panose="020B0604020202020204" pitchFamily="34" charset="0"/>
              </a:rPr>
              <a:t>If possible, nominate referees whose affiliations may help to convey broad impact of your work.</a:t>
            </a:r>
          </a:p>
          <a:p>
            <a:pPr fontAlgn="auto">
              <a:spcAft>
                <a:spcPts val="0"/>
              </a:spcAft>
            </a:pPr>
            <a:r>
              <a:rPr lang="en-CA" sz="2000" i="0" dirty="0">
                <a:cs typeface="Arial" panose="020B0604020202020204" pitchFamily="34" charset="0"/>
              </a:rPr>
              <a:t>Provide Head/Director with detailed information on referees.</a:t>
            </a:r>
          </a:p>
        </p:txBody>
      </p:sp>
      <p:sp>
        <p:nvSpPr>
          <p:cNvPr id="8" name="TextBox 7">
            <a:extLst>
              <a:ext uri="{FF2B5EF4-FFF2-40B4-BE49-F238E27FC236}">
                <a16:creationId xmlns:a16="http://schemas.microsoft.com/office/drawing/2014/main" id="{5663B96E-0611-4D0C-9DBA-7D674285F265}"/>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28248404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49BACBE0-0D3B-45AD-BD47-2831357DA222}"/>
              </a:ext>
            </a:extLst>
          </p:cNvPr>
          <p:cNvSpPr>
            <a:spLocks noGrp="1"/>
          </p:cNvSpPr>
          <p:nvPr>
            <p:ph type="sldNum" sz="quarter" idx="12"/>
          </p:nvPr>
        </p:nvSpPr>
        <p:spPr/>
        <p:txBody>
          <a:bodyPr/>
          <a:lstStyle/>
          <a:p>
            <a:fld id="{5A151EE5-3B9D-40F0-B49F-94D42666517E}" type="slidenum">
              <a:rPr lang="en-CA" smtClean="0"/>
              <a:pPr/>
              <a:t>63</a:t>
            </a:fld>
            <a:endParaRPr lang="en-CA" dirty="0"/>
          </a:p>
        </p:txBody>
      </p:sp>
      <p:sp>
        <p:nvSpPr>
          <p:cNvPr id="29698" name="Rectangle 3"/>
          <p:cNvSpPr>
            <a:spLocks noGrp="1" noChangeArrowheads="1"/>
          </p:cNvSpPr>
          <p:nvPr>
            <p:ph type="title" idx="4294967295"/>
          </p:nvPr>
        </p:nvSpPr>
        <p:spPr>
          <a:xfrm>
            <a:off x="-23854" y="337930"/>
            <a:ext cx="9144000" cy="762000"/>
          </a:xfrm>
        </p:spPr>
        <p:txBody>
          <a:bodyPr anchor="ctr">
            <a:noAutofit/>
          </a:bodyPr>
          <a:lstStyle/>
          <a:p>
            <a:pPr>
              <a:lnSpc>
                <a:spcPct val="90000"/>
              </a:lnSpc>
            </a:pPr>
            <a:r>
              <a:rPr lang="en-US" dirty="0"/>
              <a:t>Practical Advice (In General)</a:t>
            </a:r>
            <a:endParaRPr lang="en-GB" dirty="0"/>
          </a:p>
        </p:txBody>
      </p:sp>
      <p:sp>
        <p:nvSpPr>
          <p:cNvPr id="29699" name="Rectangle 2"/>
          <p:cNvSpPr>
            <a:spLocks noGrp="1" noChangeArrowheads="1"/>
          </p:cNvSpPr>
          <p:nvPr>
            <p:ph idx="4294967295"/>
          </p:nvPr>
        </p:nvSpPr>
        <p:spPr>
          <a:xfrm>
            <a:off x="914400" y="1257300"/>
            <a:ext cx="7620000" cy="4343400"/>
          </a:xfrm>
        </p:spPr>
        <p:txBody>
          <a:bodyPr>
            <a:noAutofit/>
          </a:bodyPr>
          <a:lstStyle/>
          <a:p>
            <a:pPr marL="365760" indent="-365760">
              <a:spcAft>
                <a:spcPts val="600"/>
              </a:spcAft>
            </a:pPr>
            <a:r>
              <a:rPr lang="en-CA" sz="2100" dirty="0">
                <a:solidFill>
                  <a:srgbClr val="1F497D"/>
                </a:solidFill>
                <a:cs typeface="Arial" panose="020B0604020202020204" pitchFamily="34" charset="0"/>
              </a:rPr>
              <a:t>Be attentive to relevant norms and expectations.</a:t>
            </a:r>
          </a:p>
          <a:p>
            <a:pPr marL="365760" lvl="0" indent="-365760">
              <a:spcAft>
                <a:spcPts val="600"/>
              </a:spcAft>
            </a:pPr>
            <a:r>
              <a:rPr lang="en-CA" sz="2100" dirty="0">
                <a:solidFill>
                  <a:srgbClr val="1F497D"/>
                </a:solidFill>
                <a:cs typeface="Arial" panose="020B0604020202020204" pitchFamily="34" charset="0"/>
              </a:rPr>
              <a:t>Talk to your Head, Director and/or Dean.</a:t>
            </a:r>
          </a:p>
          <a:p>
            <a:pPr marL="365760" indent="-365760">
              <a:spcAft>
                <a:spcPts val="600"/>
              </a:spcAft>
            </a:pPr>
            <a:r>
              <a:rPr lang="en-CA" sz="2100" dirty="0">
                <a:solidFill>
                  <a:srgbClr val="1F497D"/>
                </a:solidFill>
                <a:cs typeface="Arial" panose="020B0604020202020204" pitchFamily="34" charset="0"/>
              </a:rPr>
              <a:t>Seek advice from senior colleagues. </a:t>
            </a:r>
          </a:p>
          <a:p>
            <a:pPr marL="365760" indent="-365760">
              <a:spcAft>
                <a:spcPts val="600"/>
              </a:spcAft>
            </a:pPr>
            <a:r>
              <a:rPr lang="en-CA" sz="2100" dirty="0">
                <a:solidFill>
                  <a:srgbClr val="1F497D"/>
                </a:solidFill>
                <a:cs typeface="Arial" panose="020B0604020202020204" pitchFamily="34" charset="0"/>
              </a:rPr>
              <a:t>Read relevant sections of the Collective Agreement.</a:t>
            </a:r>
          </a:p>
          <a:p>
            <a:pPr marL="365760" indent="-365760">
              <a:spcAft>
                <a:spcPts val="600"/>
              </a:spcAft>
            </a:pPr>
            <a:r>
              <a:rPr lang="en-CA" sz="2100" dirty="0">
                <a:solidFill>
                  <a:srgbClr val="1F497D"/>
                </a:solidFill>
                <a:cs typeface="Arial" panose="020B0604020202020204" pitchFamily="34" charset="0"/>
              </a:rPr>
              <a:t>Read relevant sections of the “Guide to Reappointment, Tenure and Promotion Procedures at UBC” (a.k.a. the “SAC Guide”).</a:t>
            </a:r>
          </a:p>
          <a:p>
            <a:pPr marL="365760" indent="-365760">
              <a:spcAft>
                <a:spcPts val="600"/>
              </a:spcAft>
            </a:pPr>
            <a:r>
              <a:rPr lang="en-CA" sz="2100" dirty="0">
                <a:solidFill>
                  <a:srgbClr val="1F497D"/>
                </a:solidFill>
                <a:cs typeface="Arial" panose="020B0604020202020204" pitchFamily="34" charset="0"/>
              </a:rPr>
              <a:t>Allocate time wisely, so as to maximize opportunities to exhibit excellence and produce accomplishments in domains that are weighed most heavily in promotion and/or tenure decisions. </a:t>
            </a:r>
          </a:p>
          <a:p>
            <a:pPr marL="365760" indent="-365760">
              <a:spcAft>
                <a:spcPts val="600"/>
              </a:spcAft>
            </a:pPr>
            <a:r>
              <a:rPr lang="en-CA" sz="2100" dirty="0">
                <a:solidFill>
                  <a:srgbClr val="1F497D"/>
                </a:solidFill>
                <a:cs typeface="Arial" panose="020B0604020202020204" pitchFamily="34" charset="0"/>
              </a:rPr>
              <a:t>Aim high.</a:t>
            </a:r>
          </a:p>
        </p:txBody>
      </p:sp>
      <p:sp>
        <p:nvSpPr>
          <p:cNvPr id="8" name="TextBox 7">
            <a:extLst>
              <a:ext uri="{FF2B5EF4-FFF2-40B4-BE49-F238E27FC236}">
                <a16:creationId xmlns:a16="http://schemas.microsoft.com/office/drawing/2014/main" id="{14316337-1597-4B61-9AFF-EAF09D5D70C6}"/>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19015788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E45C5D8-8CCF-4484-AEBC-390E9833DA33}"/>
              </a:ext>
            </a:extLst>
          </p:cNvPr>
          <p:cNvSpPr>
            <a:spLocks noGrp="1"/>
          </p:cNvSpPr>
          <p:nvPr>
            <p:ph type="sldNum" sz="quarter" idx="12"/>
          </p:nvPr>
        </p:nvSpPr>
        <p:spPr/>
        <p:txBody>
          <a:bodyPr/>
          <a:lstStyle/>
          <a:p>
            <a:fld id="{5A151EE5-3B9D-40F0-B49F-94D42666517E}" type="slidenum">
              <a:rPr lang="en-CA" smtClean="0"/>
              <a:pPr/>
              <a:t>64</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Overview</a:t>
            </a:r>
            <a:endParaRPr lang="en-GB" sz="3800" dirty="0"/>
          </a:p>
        </p:txBody>
      </p:sp>
      <p:sp>
        <p:nvSpPr>
          <p:cNvPr id="29699" name="Rectangle 2"/>
          <p:cNvSpPr>
            <a:spLocks noGrp="1" noChangeArrowheads="1"/>
          </p:cNvSpPr>
          <p:nvPr>
            <p:ph idx="4294967295"/>
          </p:nvPr>
        </p:nvSpPr>
        <p:spPr>
          <a:xfrm>
            <a:off x="1752600" y="1828800"/>
            <a:ext cx="6240462" cy="3048000"/>
          </a:xfrm>
        </p:spPr>
        <p:txBody>
          <a:bodyPr>
            <a:normAutofit/>
          </a:bodyPr>
          <a:lstStyle/>
          <a:p>
            <a:pPr eaLnBrk="1" fontAlgn="auto" hangingPunct="1">
              <a:spcBef>
                <a:spcPts val="0"/>
              </a:spcBef>
              <a:spcAft>
                <a:spcPts val="1800"/>
              </a:spcAft>
              <a:defRPr/>
            </a:pPr>
            <a:r>
              <a:rPr lang="en-US" sz="3000" dirty="0"/>
              <a:t>What SAC is and what it does</a:t>
            </a:r>
          </a:p>
          <a:p>
            <a:pPr marL="468000" eaLnBrk="1" fontAlgn="auto" hangingPunct="1">
              <a:spcBef>
                <a:spcPts val="0"/>
              </a:spcBef>
              <a:spcAft>
                <a:spcPts val="1800"/>
              </a:spcAft>
              <a:defRPr/>
            </a:pPr>
            <a:r>
              <a:rPr lang="en-US" sz="3000" dirty="0"/>
              <a:t>How SAC thinks</a:t>
            </a:r>
          </a:p>
          <a:p>
            <a:pPr marL="468000" eaLnBrk="1" fontAlgn="auto" hangingPunct="1">
              <a:spcBef>
                <a:spcPts val="0"/>
              </a:spcBef>
              <a:spcAft>
                <a:spcPts val="1800"/>
              </a:spcAft>
              <a:defRPr/>
            </a:pPr>
            <a:r>
              <a:rPr lang="en-US" sz="3000" b="1" dirty="0"/>
              <a:t>Some practical advice</a:t>
            </a:r>
          </a:p>
          <a:p>
            <a:pPr marL="468000" eaLnBrk="1" fontAlgn="auto" hangingPunct="1">
              <a:spcBef>
                <a:spcPts val="0"/>
              </a:spcBef>
              <a:spcAft>
                <a:spcPts val="1800"/>
              </a:spcAft>
              <a:defRPr/>
            </a:pPr>
            <a:r>
              <a:rPr lang="en-US" sz="3000" dirty="0"/>
              <a:t>Questions.</a:t>
            </a:r>
          </a:p>
        </p:txBody>
      </p:sp>
      <p:sp>
        <p:nvSpPr>
          <p:cNvPr id="8" name="TextBox 7">
            <a:extLst>
              <a:ext uri="{FF2B5EF4-FFF2-40B4-BE49-F238E27FC236}">
                <a16:creationId xmlns:a16="http://schemas.microsoft.com/office/drawing/2014/main" id="{00285E4F-1B25-4244-B31D-C89B6ADAF928}"/>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23291774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BF47F0B-5B93-40DD-BED6-FB09350013A2}"/>
              </a:ext>
            </a:extLst>
          </p:cNvPr>
          <p:cNvSpPr>
            <a:spLocks noGrp="1"/>
          </p:cNvSpPr>
          <p:nvPr>
            <p:ph type="sldNum" sz="quarter" idx="12"/>
          </p:nvPr>
        </p:nvSpPr>
        <p:spPr/>
        <p:txBody>
          <a:bodyPr/>
          <a:lstStyle/>
          <a:p>
            <a:fld id="{5A151EE5-3B9D-40F0-B49F-94D42666517E}" type="slidenum">
              <a:rPr lang="en-CA" smtClean="0"/>
              <a:pPr/>
              <a:t>65</a:t>
            </a:fld>
            <a:endParaRPr lang="en-CA" dirty="0"/>
          </a:p>
        </p:txBody>
      </p:sp>
      <p:sp>
        <p:nvSpPr>
          <p:cNvPr id="29698" name="Rectangle 3"/>
          <p:cNvSpPr>
            <a:spLocks noGrp="1" noChangeArrowheads="1"/>
          </p:cNvSpPr>
          <p:nvPr>
            <p:ph type="title" idx="4294967295"/>
          </p:nvPr>
        </p:nvSpPr>
        <p:spPr>
          <a:xfrm>
            <a:off x="0" y="457200"/>
            <a:ext cx="9144000" cy="762000"/>
          </a:xfrm>
        </p:spPr>
        <p:txBody>
          <a:bodyPr anchor="ctr">
            <a:noAutofit/>
          </a:bodyPr>
          <a:lstStyle/>
          <a:p>
            <a:pPr>
              <a:lnSpc>
                <a:spcPct val="90000"/>
              </a:lnSpc>
            </a:pPr>
            <a:r>
              <a:rPr lang="en-US" sz="3800" dirty="0"/>
              <a:t>Overview</a:t>
            </a:r>
            <a:endParaRPr lang="en-GB" sz="3800" dirty="0"/>
          </a:p>
        </p:txBody>
      </p:sp>
      <p:sp>
        <p:nvSpPr>
          <p:cNvPr id="29699" name="Rectangle 2"/>
          <p:cNvSpPr>
            <a:spLocks noGrp="1" noChangeArrowheads="1"/>
          </p:cNvSpPr>
          <p:nvPr>
            <p:ph idx="4294967295"/>
          </p:nvPr>
        </p:nvSpPr>
        <p:spPr>
          <a:xfrm>
            <a:off x="1752600" y="1828800"/>
            <a:ext cx="6240462" cy="3048000"/>
          </a:xfrm>
        </p:spPr>
        <p:txBody>
          <a:bodyPr>
            <a:normAutofit/>
          </a:bodyPr>
          <a:lstStyle/>
          <a:p>
            <a:pPr eaLnBrk="1" fontAlgn="auto" hangingPunct="1">
              <a:spcBef>
                <a:spcPts val="0"/>
              </a:spcBef>
              <a:spcAft>
                <a:spcPts val="1800"/>
              </a:spcAft>
              <a:defRPr/>
            </a:pPr>
            <a:r>
              <a:rPr lang="en-US" sz="3000" dirty="0"/>
              <a:t>What SAC is and what it does</a:t>
            </a:r>
          </a:p>
          <a:p>
            <a:pPr marL="468000" eaLnBrk="1" fontAlgn="auto" hangingPunct="1">
              <a:spcBef>
                <a:spcPts val="0"/>
              </a:spcBef>
              <a:spcAft>
                <a:spcPts val="1800"/>
              </a:spcAft>
              <a:defRPr/>
            </a:pPr>
            <a:r>
              <a:rPr lang="en-US" sz="3000" dirty="0"/>
              <a:t>How SAC thinks</a:t>
            </a:r>
          </a:p>
          <a:p>
            <a:pPr marL="468000" eaLnBrk="1" fontAlgn="auto" hangingPunct="1">
              <a:spcBef>
                <a:spcPts val="0"/>
              </a:spcBef>
              <a:spcAft>
                <a:spcPts val="1800"/>
              </a:spcAft>
              <a:defRPr/>
            </a:pPr>
            <a:r>
              <a:rPr lang="en-US" sz="3000" dirty="0"/>
              <a:t>Some practical advice</a:t>
            </a:r>
          </a:p>
          <a:p>
            <a:pPr marL="468000" eaLnBrk="1" fontAlgn="auto" hangingPunct="1">
              <a:spcBef>
                <a:spcPts val="0"/>
              </a:spcBef>
              <a:spcAft>
                <a:spcPts val="1800"/>
              </a:spcAft>
              <a:defRPr/>
            </a:pPr>
            <a:r>
              <a:rPr lang="en-US" sz="3000" b="1" dirty="0"/>
              <a:t>Questions.</a:t>
            </a:r>
          </a:p>
        </p:txBody>
      </p:sp>
      <p:sp>
        <p:nvSpPr>
          <p:cNvPr id="8" name="TextBox 7">
            <a:extLst>
              <a:ext uri="{FF2B5EF4-FFF2-40B4-BE49-F238E27FC236}">
                <a16:creationId xmlns:a16="http://schemas.microsoft.com/office/drawing/2014/main" id="{CF76F961-8637-4653-A807-457BBD24482D}"/>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2024820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504C36D-8880-46AA-9A50-C23A34787A6C}"/>
              </a:ext>
            </a:extLst>
          </p:cNvPr>
          <p:cNvSpPr>
            <a:spLocks noGrp="1"/>
          </p:cNvSpPr>
          <p:nvPr>
            <p:ph type="sldNum" sz="quarter" idx="12"/>
          </p:nvPr>
        </p:nvSpPr>
        <p:spPr/>
        <p:txBody>
          <a:bodyPr/>
          <a:lstStyle/>
          <a:p>
            <a:pPr>
              <a:defRPr/>
            </a:pPr>
            <a:fld id="{89654FC1-40C8-44C2-A76C-86E01097A9EC}" type="slidenum">
              <a:rPr lang="en-US" altLang="en-US" smtClean="0"/>
              <a:pPr>
                <a:defRPr/>
              </a:pPr>
              <a:t>7</a:t>
            </a:fld>
            <a:endParaRPr lang="en-US" altLang="en-US"/>
          </a:p>
        </p:txBody>
      </p:sp>
      <p:sp>
        <p:nvSpPr>
          <p:cNvPr id="9218" name="Rectangle 2"/>
          <p:cNvSpPr>
            <a:spLocks noGrp="1" noChangeArrowheads="1"/>
          </p:cNvSpPr>
          <p:nvPr>
            <p:ph type="title" idx="4294967295"/>
          </p:nvPr>
        </p:nvSpPr>
        <p:spPr>
          <a:xfrm>
            <a:off x="0" y="304800"/>
            <a:ext cx="9144000" cy="1143000"/>
          </a:xfrm>
        </p:spPr>
        <p:txBody>
          <a:bodyPr/>
          <a:lstStyle/>
          <a:p>
            <a:pPr algn="ctr" eaLnBrk="1" hangingPunct="1"/>
            <a:r>
              <a:rPr lang="en-US" sz="3800" dirty="0"/>
              <a:t>Educational Leadership Stream</a:t>
            </a:r>
          </a:p>
        </p:txBody>
      </p:sp>
      <p:sp>
        <p:nvSpPr>
          <p:cNvPr id="9221" name="Rectangle 4"/>
          <p:cNvSpPr>
            <a:spLocks noChangeArrowheads="1"/>
          </p:cNvSpPr>
          <p:nvPr/>
        </p:nvSpPr>
        <p:spPr bwMode="auto">
          <a:xfrm>
            <a:off x="381000" y="2209800"/>
            <a:ext cx="8458200" cy="1676400"/>
          </a:xfrm>
          <a:prstGeom prst="rect">
            <a:avLst/>
          </a:prstGeom>
          <a:noFill/>
          <a:ln w="9525">
            <a:solidFill>
              <a:schemeClr val="tx1"/>
            </a:solidFill>
            <a:miter lim="800000"/>
            <a:headEnd/>
            <a:tailEnd/>
          </a:ln>
        </p:spPr>
        <p:txBody>
          <a:bodyPr wrap="none" anchor="ctr"/>
          <a:lstStyle/>
          <a:p>
            <a:pPr algn="ctr" eaLnBrk="0" hangingPunct="0"/>
            <a:r>
              <a:rPr lang="en-US" sz="2400" b="1" i="0" dirty="0">
                <a:solidFill>
                  <a:srgbClr val="005293"/>
                </a:solidFill>
                <a:latin typeface="+mn-lt"/>
              </a:rPr>
              <a:t>The Educational Leadership Stream</a:t>
            </a:r>
          </a:p>
          <a:p>
            <a:pPr eaLnBrk="0" hangingPunct="0"/>
            <a:endParaRPr lang="en-US" sz="2400" i="0" dirty="0"/>
          </a:p>
          <a:p>
            <a:pPr eaLnBrk="0" hangingPunct="0"/>
            <a:r>
              <a:rPr lang="en-US" i="0" dirty="0">
                <a:latin typeface="+mn-lt"/>
              </a:rPr>
              <a:t>Instructor I	        Senior Instructor	         	    Professor of Teaching</a:t>
            </a:r>
          </a:p>
        </p:txBody>
      </p:sp>
      <p:sp>
        <p:nvSpPr>
          <p:cNvPr id="9225" name="Line 8"/>
          <p:cNvSpPr>
            <a:spLocks noChangeShapeType="1"/>
          </p:cNvSpPr>
          <p:nvPr/>
        </p:nvSpPr>
        <p:spPr bwMode="auto">
          <a:xfrm>
            <a:off x="1752600" y="3429000"/>
            <a:ext cx="914400" cy="0"/>
          </a:xfrm>
          <a:prstGeom prst="line">
            <a:avLst/>
          </a:prstGeom>
          <a:noFill/>
          <a:ln w="9525">
            <a:solidFill>
              <a:schemeClr val="tx1"/>
            </a:solidFill>
            <a:round/>
            <a:headEnd/>
            <a:tailEnd type="triangle" w="med" len="med"/>
          </a:ln>
        </p:spPr>
        <p:txBody>
          <a:bodyPr/>
          <a:lstStyle/>
          <a:p>
            <a:endParaRPr lang="en-US"/>
          </a:p>
        </p:txBody>
      </p:sp>
      <p:sp>
        <p:nvSpPr>
          <p:cNvPr id="9226" name="Text Box 9"/>
          <p:cNvSpPr txBox="1">
            <a:spLocks noChangeArrowheads="1"/>
          </p:cNvSpPr>
          <p:nvPr/>
        </p:nvSpPr>
        <p:spPr bwMode="auto">
          <a:xfrm>
            <a:off x="838200" y="5638800"/>
            <a:ext cx="7696200" cy="396875"/>
          </a:xfrm>
          <a:prstGeom prst="rect">
            <a:avLst/>
          </a:prstGeom>
          <a:noFill/>
          <a:ln w="9525" algn="ctr">
            <a:noFill/>
            <a:miter lim="800000"/>
            <a:headEnd/>
            <a:tailEnd/>
          </a:ln>
        </p:spPr>
        <p:txBody>
          <a:bodyPr>
            <a:spAutoFit/>
          </a:bodyPr>
          <a:lstStyle/>
          <a:p>
            <a:pPr algn="ctr" eaLnBrk="0" hangingPunct="0">
              <a:spcBef>
                <a:spcPct val="50000"/>
              </a:spcBef>
            </a:pPr>
            <a:endParaRPr lang="en-US"/>
          </a:p>
        </p:txBody>
      </p:sp>
      <p:sp>
        <p:nvSpPr>
          <p:cNvPr id="9227" name="Line 8"/>
          <p:cNvSpPr>
            <a:spLocks noChangeShapeType="1"/>
          </p:cNvSpPr>
          <p:nvPr/>
        </p:nvSpPr>
        <p:spPr bwMode="auto">
          <a:xfrm>
            <a:off x="4572000" y="3429000"/>
            <a:ext cx="1524000" cy="0"/>
          </a:xfrm>
          <a:prstGeom prst="line">
            <a:avLst/>
          </a:prstGeom>
          <a:noFill/>
          <a:ln w="9525">
            <a:solidFill>
              <a:schemeClr val="tx1"/>
            </a:solidFill>
            <a:round/>
            <a:headEnd/>
            <a:tailEnd type="triangle" w="med" len="med"/>
          </a:ln>
        </p:spPr>
        <p:txBody>
          <a:bodyPr/>
          <a:lstStyle/>
          <a:p>
            <a:endParaRPr lang="en-US"/>
          </a:p>
        </p:txBody>
      </p:sp>
      <p:sp>
        <p:nvSpPr>
          <p:cNvPr id="12" name="TextBox 11">
            <a:extLst>
              <a:ext uri="{FF2B5EF4-FFF2-40B4-BE49-F238E27FC236}">
                <a16:creationId xmlns:a16="http://schemas.microsoft.com/office/drawing/2014/main" id="{9DA84EB3-06AD-4D0F-9C9B-DD2DA0DE4913}"/>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104652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ED8562E9-5173-4F96-993C-ED57FF75ACC4}"/>
              </a:ext>
            </a:extLst>
          </p:cNvPr>
          <p:cNvSpPr>
            <a:spLocks noGrp="1"/>
          </p:cNvSpPr>
          <p:nvPr>
            <p:ph type="sldNum" sz="quarter" idx="12"/>
          </p:nvPr>
        </p:nvSpPr>
        <p:spPr/>
        <p:txBody>
          <a:bodyPr/>
          <a:lstStyle/>
          <a:p>
            <a:pPr>
              <a:defRPr/>
            </a:pPr>
            <a:fld id="{89654FC1-40C8-44C2-A76C-86E01097A9EC}" type="slidenum">
              <a:rPr lang="en-US" altLang="en-US" smtClean="0"/>
              <a:pPr>
                <a:defRPr/>
              </a:pPr>
              <a:t>8</a:t>
            </a:fld>
            <a:endParaRPr lang="en-US" altLang="en-US"/>
          </a:p>
        </p:txBody>
      </p:sp>
      <p:sp>
        <p:nvSpPr>
          <p:cNvPr id="10242" name="Rectangle 2"/>
          <p:cNvSpPr>
            <a:spLocks noGrp="1" noChangeArrowheads="1"/>
          </p:cNvSpPr>
          <p:nvPr>
            <p:ph type="title" idx="4294967295"/>
          </p:nvPr>
        </p:nvSpPr>
        <p:spPr>
          <a:xfrm>
            <a:off x="0" y="274638"/>
            <a:ext cx="9144000" cy="1143000"/>
          </a:xfrm>
        </p:spPr>
        <p:txBody>
          <a:bodyPr/>
          <a:lstStyle/>
          <a:p>
            <a:pPr eaLnBrk="1" hangingPunct="1"/>
            <a:r>
              <a:rPr lang="en-US" sz="3600" dirty="0"/>
              <a:t>The Criteria</a:t>
            </a:r>
          </a:p>
        </p:txBody>
      </p:sp>
      <p:grpSp>
        <p:nvGrpSpPr>
          <p:cNvPr id="6" name="Group 5">
            <a:extLst>
              <a:ext uri="{FF2B5EF4-FFF2-40B4-BE49-F238E27FC236}">
                <a16:creationId xmlns:a16="http://schemas.microsoft.com/office/drawing/2014/main" id="{55D6B9AE-3FD7-406A-8CF2-3CB825BACB2C}"/>
              </a:ext>
            </a:extLst>
          </p:cNvPr>
          <p:cNvGrpSpPr/>
          <p:nvPr/>
        </p:nvGrpSpPr>
        <p:grpSpPr>
          <a:xfrm>
            <a:off x="2171700" y="2286000"/>
            <a:ext cx="4800600" cy="2541638"/>
            <a:chOff x="2171700" y="2437310"/>
            <a:chExt cx="4800600" cy="2541638"/>
          </a:xfrm>
        </p:grpSpPr>
        <p:sp>
          <p:nvSpPr>
            <p:cNvPr id="10247" name="Oval 12"/>
            <p:cNvSpPr>
              <a:spLocks noChangeArrowheads="1"/>
            </p:cNvSpPr>
            <p:nvPr/>
          </p:nvSpPr>
          <p:spPr bwMode="auto">
            <a:xfrm>
              <a:off x="4457700" y="3504110"/>
              <a:ext cx="2514600" cy="1447800"/>
            </a:xfrm>
            <a:prstGeom prst="ellipse">
              <a:avLst/>
            </a:prstGeom>
            <a:solidFill>
              <a:srgbClr val="CCFFCC"/>
            </a:solidFill>
            <a:ln w="9525">
              <a:solidFill>
                <a:schemeClr val="tx1"/>
              </a:solidFill>
              <a:round/>
              <a:headEnd/>
              <a:tailEnd/>
            </a:ln>
          </p:spPr>
          <p:txBody>
            <a:bodyPr wrap="none" anchor="ctr"/>
            <a:lstStyle/>
            <a:p>
              <a:pPr algn="ctr"/>
              <a:r>
                <a:rPr lang="en-US" sz="2400" i="0" dirty="0">
                  <a:latin typeface="+mn-lt"/>
                </a:rPr>
                <a:t>Service</a:t>
              </a:r>
            </a:p>
          </p:txBody>
        </p:sp>
        <p:sp>
          <p:nvSpPr>
            <p:cNvPr id="12" name="Oval 15"/>
            <p:cNvSpPr>
              <a:spLocks noChangeArrowheads="1"/>
            </p:cNvSpPr>
            <p:nvPr/>
          </p:nvSpPr>
          <p:spPr bwMode="auto">
            <a:xfrm>
              <a:off x="2171700" y="3504110"/>
              <a:ext cx="2590800" cy="1474838"/>
            </a:xfrm>
            <a:prstGeom prst="ellipse">
              <a:avLst/>
            </a:prstGeom>
            <a:solidFill>
              <a:srgbClr val="FFFF99"/>
            </a:solidFill>
            <a:ln w="9525">
              <a:solidFill>
                <a:schemeClr val="tx1"/>
              </a:solidFill>
              <a:round/>
              <a:headEnd/>
              <a:tailEnd/>
            </a:ln>
          </p:spPr>
          <p:txBody>
            <a:bodyPr wrap="none" anchor="ctr"/>
            <a:lstStyle/>
            <a:p>
              <a:pPr algn="ctr"/>
              <a:r>
                <a:rPr lang="en-US" sz="2400" i="0" dirty="0">
                  <a:latin typeface="+mn-lt"/>
                </a:rPr>
                <a:t>Educational </a:t>
              </a:r>
            </a:p>
            <a:p>
              <a:pPr algn="ctr"/>
              <a:r>
                <a:rPr lang="en-US" sz="2400" i="0" dirty="0">
                  <a:latin typeface="+mn-lt"/>
                </a:rPr>
                <a:t>Leadership</a:t>
              </a:r>
            </a:p>
          </p:txBody>
        </p:sp>
        <p:sp>
          <p:nvSpPr>
            <p:cNvPr id="10248" name="Oval 13"/>
            <p:cNvSpPr>
              <a:spLocks noChangeArrowheads="1"/>
            </p:cNvSpPr>
            <p:nvPr/>
          </p:nvSpPr>
          <p:spPr bwMode="auto">
            <a:xfrm>
              <a:off x="3314700" y="2437310"/>
              <a:ext cx="2514600" cy="1447800"/>
            </a:xfrm>
            <a:prstGeom prst="ellipse">
              <a:avLst/>
            </a:prstGeom>
            <a:solidFill>
              <a:srgbClr val="CCFFFF"/>
            </a:solidFill>
            <a:ln w="9525">
              <a:solidFill>
                <a:schemeClr val="tx1"/>
              </a:solidFill>
              <a:round/>
              <a:headEnd/>
              <a:tailEnd/>
            </a:ln>
          </p:spPr>
          <p:txBody>
            <a:bodyPr wrap="none" anchor="ctr"/>
            <a:lstStyle/>
            <a:p>
              <a:pPr algn="ctr"/>
              <a:r>
                <a:rPr lang="en-US" sz="2400" i="0" dirty="0">
                  <a:latin typeface="+mn-lt"/>
                </a:rPr>
                <a:t>Teaching</a:t>
              </a:r>
            </a:p>
          </p:txBody>
        </p:sp>
      </p:grpSp>
      <p:sp>
        <p:nvSpPr>
          <p:cNvPr id="4" name="TextBox 3"/>
          <p:cNvSpPr txBox="1"/>
          <p:nvPr/>
        </p:nvSpPr>
        <p:spPr>
          <a:xfrm>
            <a:off x="457200" y="5715000"/>
            <a:ext cx="8305800" cy="400110"/>
          </a:xfrm>
          <a:prstGeom prst="rect">
            <a:avLst/>
          </a:prstGeom>
          <a:noFill/>
        </p:spPr>
        <p:txBody>
          <a:bodyPr wrap="square" rtlCol="0">
            <a:spAutoFit/>
          </a:bodyPr>
          <a:lstStyle/>
          <a:p>
            <a:pPr eaLnBrk="1" hangingPunct="1">
              <a:spcBef>
                <a:spcPts val="800"/>
              </a:spcBef>
              <a:defRPr/>
            </a:pPr>
            <a:r>
              <a:rPr lang="en-US" dirty="0"/>
              <a:t>      </a:t>
            </a:r>
            <a:endParaRPr lang="en-US" b="1" dirty="0">
              <a:solidFill>
                <a:schemeClr val="accent1"/>
              </a:solidFill>
            </a:endParaRPr>
          </a:p>
        </p:txBody>
      </p:sp>
      <p:sp>
        <p:nvSpPr>
          <p:cNvPr id="10" name="TextBox 9"/>
          <p:cNvSpPr txBox="1"/>
          <p:nvPr/>
        </p:nvSpPr>
        <p:spPr>
          <a:xfrm>
            <a:off x="1143000" y="1447800"/>
            <a:ext cx="6629400" cy="400110"/>
          </a:xfrm>
          <a:prstGeom prst="rect">
            <a:avLst/>
          </a:prstGeom>
          <a:noFill/>
        </p:spPr>
        <p:txBody>
          <a:bodyPr wrap="square" rtlCol="0">
            <a:spAutoFit/>
          </a:bodyPr>
          <a:lstStyle/>
          <a:p>
            <a:pPr algn="ctr" eaLnBrk="1" hangingPunct="1">
              <a:spcBef>
                <a:spcPts val="800"/>
              </a:spcBef>
              <a:defRPr/>
            </a:pPr>
            <a:r>
              <a:rPr lang="en-US" dirty="0">
                <a:latin typeface="+mn-lt"/>
              </a:rPr>
              <a:t>Three pillars</a:t>
            </a:r>
            <a:r>
              <a:rPr lang="en-US" dirty="0">
                <a:solidFill>
                  <a:schemeClr val="accent1">
                    <a:lumMod val="75000"/>
                  </a:schemeClr>
                </a:solidFill>
                <a:latin typeface="+mn-lt"/>
              </a:rPr>
              <a:t>: </a:t>
            </a:r>
            <a:r>
              <a:rPr lang="en-US" b="1" dirty="0">
                <a:solidFill>
                  <a:schemeClr val="accent1">
                    <a:lumMod val="75000"/>
                  </a:schemeClr>
                </a:solidFill>
                <a:latin typeface="+mn-lt"/>
              </a:rPr>
              <a:t>teaching</a:t>
            </a:r>
            <a:r>
              <a:rPr lang="en-US" dirty="0">
                <a:solidFill>
                  <a:schemeClr val="accent1">
                    <a:lumMod val="75000"/>
                  </a:schemeClr>
                </a:solidFill>
                <a:latin typeface="+mn-lt"/>
              </a:rPr>
              <a:t>, </a:t>
            </a:r>
            <a:r>
              <a:rPr lang="en-US" b="1" dirty="0">
                <a:solidFill>
                  <a:schemeClr val="accent1">
                    <a:lumMod val="75000"/>
                  </a:schemeClr>
                </a:solidFill>
                <a:latin typeface="+mn-lt"/>
              </a:rPr>
              <a:t>educational leadership</a:t>
            </a:r>
            <a:r>
              <a:rPr lang="en-US" dirty="0">
                <a:solidFill>
                  <a:schemeClr val="accent1">
                    <a:lumMod val="75000"/>
                  </a:schemeClr>
                </a:solidFill>
                <a:latin typeface="+mn-lt"/>
              </a:rPr>
              <a:t> and </a:t>
            </a:r>
            <a:r>
              <a:rPr lang="en-US" b="1" dirty="0">
                <a:solidFill>
                  <a:schemeClr val="accent1">
                    <a:lumMod val="75000"/>
                  </a:schemeClr>
                </a:solidFill>
                <a:latin typeface="+mn-lt"/>
              </a:rPr>
              <a:t>service</a:t>
            </a:r>
            <a:endParaRPr lang="en-US" b="1" dirty="0">
              <a:solidFill>
                <a:schemeClr val="accent1"/>
              </a:solidFill>
              <a:latin typeface="+mn-lt"/>
            </a:endParaRPr>
          </a:p>
        </p:txBody>
      </p:sp>
      <p:sp>
        <p:nvSpPr>
          <p:cNvPr id="14" name="TextBox 13">
            <a:extLst>
              <a:ext uri="{FF2B5EF4-FFF2-40B4-BE49-F238E27FC236}">
                <a16:creationId xmlns:a16="http://schemas.microsoft.com/office/drawing/2014/main" id="{BE8D134D-EE35-475D-A6CA-07D097C4B26A}"/>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extLst>
      <p:ext uri="{BB962C8B-B14F-4D97-AF65-F5344CB8AC3E}">
        <p14:creationId xmlns:p14="http://schemas.microsoft.com/office/powerpoint/2010/main" val="95255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65CB899-60F4-4104-BE90-374B07695424}"/>
              </a:ext>
            </a:extLst>
          </p:cNvPr>
          <p:cNvSpPr>
            <a:spLocks noGrp="1"/>
          </p:cNvSpPr>
          <p:nvPr>
            <p:ph type="sldNum" sz="quarter" idx="12"/>
          </p:nvPr>
        </p:nvSpPr>
        <p:spPr/>
        <p:txBody>
          <a:bodyPr/>
          <a:lstStyle/>
          <a:p>
            <a:pPr>
              <a:defRPr/>
            </a:pPr>
            <a:fld id="{89654FC1-40C8-44C2-A76C-86E01097A9EC}" type="slidenum">
              <a:rPr lang="en-US" altLang="en-US" smtClean="0"/>
              <a:pPr>
                <a:defRPr/>
              </a:pPr>
              <a:t>9</a:t>
            </a:fld>
            <a:endParaRPr lang="en-US" altLang="en-US"/>
          </a:p>
        </p:txBody>
      </p:sp>
      <p:sp>
        <p:nvSpPr>
          <p:cNvPr id="13314" name="Rectangle 2"/>
          <p:cNvSpPr>
            <a:spLocks noGrp="1" noChangeArrowheads="1"/>
          </p:cNvSpPr>
          <p:nvPr>
            <p:ph type="title" idx="4294967295"/>
          </p:nvPr>
        </p:nvSpPr>
        <p:spPr>
          <a:xfrm>
            <a:off x="0" y="274638"/>
            <a:ext cx="9144000" cy="1143000"/>
          </a:xfrm>
        </p:spPr>
        <p:txBody>
          <a:bodyPr/>
          <a:lstStyle/>
          <a:p>
            <a:pPr eaLnBrk="1" hangingPunct="1"/>
            <a:r>
              <a:rPr lang="en-US" sz="3600" dirty="0"/>
              <a:t>The Procedures</a:t>
            </a:r>
          </a:p>
        </p:txBody>
      </p:sp>
      <p:sp>
        <p:nvSpPr>
          <p:cNvPr id="13315" name="Rectangle 3"/>
          <p:cNvSpPr>
            <a:spLocks noGrp="1" noChangeArrowheads="1"/>
          </p:cNvSpPr>
          <p:nvPr>
            <p:ph idx="4294967295"/>
          </p:nvPr>
        </p:nvSpPr>
        <p:spPr>
          <a:xfrm>
            <a:off x="530225" y="1562100"/>
            <a:ext cx="7927975" cy="3733800"/>
          </a:xfrm>
        </p:spPr>
        <p:txBody>
          <a:bodyPr>
            <a:normAutofit/>
          </a:bodyPr>
          <a:lstStyle/>
          <a:p>
            <a:pPr marL="609600" indent="0" eaLnBrk="1" hangingPunct="1">
              <a:buFont typeface="Wingdings" pitchFamily="2" charset="2"/>
              <a:buNone/>
            </a:pPr>
            <a:r>
              <a:rPr lang="en-US" sz="3000" dirty="0"/>
              <a:t>The reappointment, tenure &amp; promotion</a:t>
            </a:r>
          </a:p>
          <a:p>
            <a:pPr marL="609600" indent="0" eaLnBrk="1" hangingPunct="1">
              <a:buFont typeface="Wingdings" pitchFamily="2" charset="2"/>
              <a:buNone/>
            </a:pPr>
            <a:r>
              <a:rPr lang="en-US" sz="3000" dirty="0"/>
              <a:t>procedures are set out in Articles 5 &amp; 9 </a:t>
            </a:r>
          </a:p>
          <a:p>
            <a:pPr marL="609600" indent="0" eaLnBrk="1" hangingPunct="1">
              <a:buFont typeface="Wingdings" pitchFamily="2" charset="2"/>
              <a:buNone/>
            </a:pPr>
            <a:r>
              <a:rPr lang="en-US" sz="3000" dirty="0"/>
              <a:t>of </a:t>
            </a:r>
            <a:r>
              <a:rPr lang="en-US" sz="3000" i="1" dirty="0"/>
              <a:t>Conditions of Appointment for Faculty</a:t>
            </a:r>
            <a:r>
              <a:rPr lang="en-US" sz="3000" dirty="0"/>
              <a:t>, </a:t>
            </a:r>
          </a:p>
          <a:p>
            <a:pPr marL="609600" indent="0" eaLnBrk="1" hangingPunct="1">
              <a:buFont typeface="Wingdings" pitchFamily="2" charset="2"/>
              <a:buNone/>
            </a:pPr>
            <a:r>
              <a:rPr lang="en-US" sz="3000" dirty="0"/>
              <a:t>and are supplemented by the </a:t>
            </a:r>
          </a:p>
          <a:p>
            <a:pPr marL="609600" indent="0" eaLnBrk="1" hangingPunct="1">
              <a:buFont typeface="Wingdings" pitchFamily="2" charset="2"/>
              <a:buNone/>
            </a:pPr>
            <a:r>
              <a:rPr lang="en-US" sz="3000" i="1" dirty="0"/>
              <a:t>Guide to Reappointment, Tenure and Promotion Procedures at UBC </a:t>
            </a:r>
            <a:r>
              <a:rPr lang="en-US" sz="3000" dirty="0"/>
              <a:t>(“SAC Guide”)</a:t>
            </a:r>
          </a:p>
        </p:txBody>
      </p:sp>
      <p:sp>
        <p:nvSpPr>
          <p:cNvPr id="8" name="TextBox 7">
            <a:extLst>
              <a:ext uri="{FF2B5EF4-FFF2-40B4-BE49-F238E27FC236}">
                <a16:creationId xmlns:a16="http://schemas.microsoft.com/office/drawing/2014/main" id="{EEFCCE88-AAFA-4FCF-98FD-E85042B51E10}"/>
              </a:ext>
            </a:extLst>
          </p:cNvPr>
          <p:cNvSpPr txBox="1"/>
          <p:nvPr/>
        </p:nvSpPr>
        <p:spPr>
          <a:xfrm>
            <a:off x="381000" y="6553200"/>
            <a:ext cx="1905000" cy="261610"/>
          </a:xfrm>
          <a:prstGeom prst="rect">
            <a:avLst/>
          </a:prstGeom>
          <a:noFill/>
        </p:spPr>
        <p:txBody>
          <a:bodyPr wrap="square" rtlCol="0">
            <a:spAutoFit/>
          </a:bodyPr>
          <a:lstStyle/>
          <a:p>
            <a:r>
              <a:rPr lang="en-CA" sz="1100" dirty="0">
                <a:solidFill>
                  <a:srgbClr val="005293"/>
                </a:solidFill>
                <a:latin typeface="+mn-lt"/>
              </a:rPr>
              <a:t>June 21, 2018</a:t>
            </a:r>
          </a:p>
        </p:txBody>
      </p:sp>
    </p:spTree>
  </p:cSld>
  <p:clrMapOvr>
    <a:masterClrMapping/>
  </p:clrMapOvr>
</p:sld>
</file>

<file path=ppt/theme/theme1.xml><?xml version="1.0" encoding="utf-8"?>
<a:theme xmlns:a="http://schemas.openxmlformats.org/drawingml/2006/main" name="UBCFA-UBC Page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bwMode="auto">
        <a:solidFill>
          <a:srgbClr val="FFFF99"/>
        </a:solidFill>
        <a:ln w="25400" cap="flat" cmpd="sng" algn="ctr">
          <a:solidFill>
            <a:schemeClr val="tx2"/>
          </a:solidFill>
          <a:prstDash val="solid"/>
          <a:round/>
          <a:headEnd type="none" w="med" len="med"/>
          <a:tailEnd type="triangle"/>
        </a:ln>
        <a:effectLst/>
      </a:spPr>
      <a:bodyPr/>
      <a:lstStyle/>
    </a:lnDef>
    <a:txDef>
      <a:spPr>
        <a:noFill/>
      </a:spPr>
      <a:bodyPr wrap="none" rtlCol="0">
        <a:spAutoFit/>
      </a:bodyPr>
      <a:lstStyle>
        <a:defPPr algn="l">
          <a:defRPr sz="1400" b="1" i="0" dirty="0" smtClean="0">
            <a:solidFill>
              <a:schemeClr val="bg1"/>
            </a:solidFill>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43892</TotalTime>
  <Words>3765</Words>
  <Application>Microsoft Office PowerPoint</Application>
  <PresentationFormat>On-screen Show (4:3)</PresentationFormat>
  <Paragraphs>547</Paragraphs>
  <Slides>65</Slides>
  <Notes>52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65</vt:i4>
      </vt:variant>
    </vt:vector>
  </HeadingPairs>
  <TitlesOfParts>
    <vt:vector size="70" baseType="lpstr">
      <vt:lpstr>Arial</vt:lpstr>
      <vt:lpstr>Calibri</vt:lpstr>
      <vt:lpstr>Times New Roman</vt:lpstr>
      <vt:lpstr>Wingdings</vt:lpstr>
      <vt:lpstr>UBCFA-UBC Page Layout</vt:lpstr>
      <vt:lpstr>Tenure and Promotion Workshop</vt:lpstr>
      <vt:lpstr>Agenda</vt:lpstr>
      <vt:lpstr>Our Objective</vt:lpstr>
      <vt:lpstr>Tenure &amp; Promotion</vt:lpstr>
      <vt:lpstr>The Tenure Streams</vt:lpstr>
      <vt:lpstr>The Criteria</vt:lpstr>
      <vt:lpstr>Educational Leadership Stream</vt:lpstr>
      <vt:lpstr>The Criteria</vt:lpstr>
      <vt:lpstr>The Procedures</vt:lpstr>
      <vt:lpstr>The Tenure Clock</vt:lpstr>
      <vt:lpstr>Periodic Review for Promotion &amp; Tenure </vt:lpstr>
      <vt:lpstr>Optional Review for Promotion</vt:lpstr>
      <vt:lpstr>Optional Review for Promotion</vt:lpstr>
      <vt:lpstr>Head’s Meeting</vt:lpstr>
      <vt:lpstr>Head’s Meeting</vt:lpstr>
      <vt:lpstr>PowerPoint Presentation</vt:lpstr>
      <vt:lpstr>The Initial File</vt:lpstr>
      <vt:lpstr>Eligibility to be Consulted</vt:lpstr>
      <vt:lpstr>Letters of Reference</vt:lpstr>
      <vt:lpstr>What referees receive</vt:lpstr>
      <vt:lpstr>PowerPoint Presentation</vt:lpstr>
      <vt:lpstr>PowerPoint Presentation</vt:lpstr>
      <vt:lpstr>PowerPoint Presentation</vt:lpstr>
      <vt:lpstr>PowerPoint Presentation</vt:lpstr>
      <vt:lpstr>Supplementing the File</vt:lpstr>
      <vt:lpstr>For Assistance…</vt:lpstr>
      <vt:lpstr>The Promotion and Tenure Process  from the Perspective of the  Senior Appointments Committee (SAC)</vt:lpstr>
      <vt:lpstr>Overview</vt:lpstr>
      <vt:lpstr>Overview</vt:lpstr>
      <vt:lpstr>What is SAC?</vt:lpstr>
      <vt:lpstr>PowerPoint Presentation</vt:lpstr>
      <vt:lpstr>PowerPoint Presentation</vt:lpstr>
      <vt:lpstr>SAC’s Mandate</vt:lpstr>
      <vt:lpstr>SAC’s Typical Caseload</vt:lpstr>
      <vt:lpstr>SAC’s Typical Caseload</vt:lpstr>
      <vt:lpstr>Evaluation of Cases by SAC</vt:lpstr>
      <vt:lpstr>“B” Cases</vt:lpstr>
      <vt:lpstr>SAC Voting Procedures</vt:lpstr>
      <vt:lpstr>Overview</vt:lpstr>
      <vt:lpstr>Overview</vt:lpstr>
      <vt:lpstr>Three Main Things that SAC attends to</vt:lpstr>
      <vt:lpstr>Key Criteria: Research Stream</vt:lpstr>
      <vt:lpstr>Key Criteria: Educational Leadership Stream</vt:lpstr>
      <vt:lpstr>Evidence of Scholarly Activity (Research Stream)</vt:lpstr>
      <vt:lpstr>Evidence of Scholarly Activity (Research Stream)</vt:lpstr>
      <vt:lpstr>Evidence of Educational Leadership</vt:lpstr>
      <vt:lpstr>Evidence of Educational Leadership</vt:lpstr>
      <vt:lpstr>Evidence of Educational Leadership</vt:lpstr>
      <vt:lpstr>Evidence Pertaining to Teaching (both Streams)</vt:lpstr>
      <vt:lpstr>Evidence Pertaining to Teaching (both Streams)</vt:lpstr>
      <vt:lpstr>Evidence Pertaining to Service (both Streams)</vt:lpstr>
      <vt:lpstr>Primary Sources of Evidence (Some Practical Implications)</vt:lpstr>
      <vt:lpstr>PowerPoint Presentation</vt:lpstr>
      <vt:lpstr>PowerPoint Presentation</vt:lpstr>
      <vt:lpstr>Contexts that SAC Considers Carefully </vt:lpstr>
      <vt:lpstr>PowerPoint Presentation</vt:lpstr>
      <vt:lpstr>Overview</vt:lpstr>
      <vt:lpstr>Overview</vt:lpstr>
      <vt:lpstr>Practical Advice: CV Preparation</vt:lpstr>
      <vt:lpstr>PowerPoint Presentation</vt:lpstr>
      <vt:lpstr>Practical Advice: Dossier Preparation (if relevant)</vt:lpstr>
      <vt:lpstr>Practical Advice: Nominating Referees</vt:lpstr>
      <vt:lpstr>Practical Advice (In General)</vt:lpstr>
      <vt:lpstr>Overview</vt:lpstr>
      <vt:lpstr>Overview</vt:lpstr>
    </vt:vector>
  </TitlesOfParts>
  <Company>Chubb &amp; 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Faculty Relations</dc:title>
  <dc:creator>cicc</dc:creator>
  <cp:lastModifiedBy>ubcfa communications</cp:lastModifiedBy>
  <cp:revision>2007</cp:revision>
  <cp:lastPrinted>2018-04-27T16:23:21Z</cp:lastPrinted>
  <dcterms:created xsi:type="dcterms:W3CDTF">2015-04-17T02:29:08Z</dcterms:created>
  <dcterms:modified xsi:type="dcterms:W3CDTF">2018-06-19T18:38:27Z</dcterms:modified>
</cp:coreProperties>
</file>